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57" r:id="rId6"/>
    <p:sldId id="261" r:id="rId7"/>
    <p:sldId id="263" r:id="rId8"/>
    <p:sldId id="264" r:id="rId9"/>
    <p:sldId id="281" r:id="rId10"/>
    <p:sldId id="282" r:id="rId11"/>
    <p:sldId id="265" r:id="rId12"/>
    <p:sldId id="266" r:id="rId13"/>
    <p:sldId id="262" r:id="rId14"/>
    <p:sldId id="267" r:id="rId15"/>
    <p:sldId id="268" r:id="rId16"/>
    <p:sldId id="269" r:id="rId17"/>
    <p:sldId id="278" r:id="rId18"/>
    <p:sldId id="279" r:id="rId19"/>
    <p:sldId id="290" r:id="rId20"/>
    <p:sldId id="280" r:id="rId21"/>
    <p:sldId id="291" r:id="rId22"/>
    <p:sldId id="271" r:id="rId23"/>
    <p:sldId id="272" r:id="rId24"/>
    <p:sldId id="273" r:id="rId25"/>
    <p:sldId id="276" r:id="rId26"/>
    <p:sldId id="277" r:id="rId27"/>
    <p:sldId id="274" r:id="rId28"/>
    <p:sldId id="270" r:id="rId29"/>
    <p:sldId id="283" r:id="rId30"/>
    <p:sldId id="284" r:id="rId31"/>
    <p:sldId id="285" r:id="rId32"/>
    <p:sldId id="286" r:id="rId33"/>
    <p:sldId id="287" r:id="rId34"/>
    <p:sldId id="288" r:id="rId35"/>
    <p:sldId id="289"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E35018-6DC0-4F16-88A0-BF930B60FE6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925F943-4B6C-47F1-A30A-BA21067D8F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8786ABD-461F-4A7A-A855-F8E008ADE5BD}"/>
              </a:ext>
            </a:extLst>
          </p:cNvPr>
          <p:cNvSpPr>
            <a:spLocks noGrp="1"/>
          </p:cNvSpPr>
          <p:nvPr>
            <p:ph type="dt" sz="half" idx="10"/>
          </p:nvPr>
        </p:nvSpPr>
        <p:spPr/>
        <p:txBody>
          <a:bodyPr/>
          <a:lstStyle/>
          <a:p>
            <a:fld id="{B7D44ADF-8C54-4448-85D1-BE7F476A3648}" type="datetimeFigureOut">
              <a:rPr lang="tr-TR" smtClean="0"/>
              <a:t>28.11.2019</a:t>
            </a:fld>
            <a:endParaRPr lang="tr-TR"/>
          </a:p>
        </p:txBody>
      </p:sp>
      <p:sp>
        <p:nvSpPr>
          <p:cNvPr id="5" name="Alt Bilgi Yer Tutucusu 4">
            <a:extLst>
              <a:ext uri="{FF2B5EF4-FFF2-40B4-BE49-F238E27FC236}">
                <a16:creationId xmlns:a16="http://schemas.microsoft.com/office/drawing/2014/main" id="{0A1503C7-2549-4750-B193-26273FC744A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A4C3BC8-B9E5-43EC-80DA-B1554412DEF2}"/>
              </a:ext>
            </a:extLst>
          </p:cNvPr>
          <p:cNvSpPr>
            <a:spLocks noGrp="1"/>
          </p:cNvSpPr>
          <p:nvPr>
            <p:ph type="sldNum" sz="quarter" idx="12"/>
          </p:nvPr>
        </p:nvSpPr>
        <p:spPr/>
        <p:txBody>
          <a:bodyPr/>
          <a:lstStyle/>
          <a:p>
            <a:fld id="{23B34D87-B7BB-4574-9E7F-20DFDE3D30CE}" type="slidenum">
              <a:rPr lang="tr-TR" smtClean="0"/>
              <a:t>‹#›</a:t>
            </a:fld>
            <a:endParaRPr lang="tr-TR"/>
          </a:p>
        </p:txBody>
      </p:sp>
    </p:spTree>
    <p:extLst>
      <p:ext uri="{BB962C8B-B14F-4D97-AF65-F5344CB8AC3E}">
        <p14:creationId xmlns:p14="http://schemas.microsoft.com/office/powerpoint/2010/main" val="1224244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3C0520-9B17-432E-B339-6C83393E5E7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F66D7D4-8D44-4BCB-B94F-A1B0EF23EAC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26A37E1-9E2E-4CAF-9602-2810EE72C81D}"/>
              </a:ext>
            </a:extLst>
          </p:cNvPr>
          <p:cNvSpPr>
            <a:spLocks noGrp="1"/>
          </p:cNvSpPr>
          <p:nvPr>
            <p:ph type="dt" sz="half" idx="10"/>
          </p:nvPr>
        </p:nvSpPr>
        <p:spPr/>
        <p:txBody>
          <a:bodyPr/>
          <a:lstStyle/>
          <a:p>
            <a:fld id="{B7D44ADF-8C54-4448-85D1-BE7F476A3648}" type="datetimeFigureOut">
              <a:rPr lang="tr-TR" smtClean="0"/>
              <a:t>28.11.2019</a:t>
            </a:fld>
            <a:endParaRPr lang="tr-TR"/>
          </a:p>
        </p:txBody>
      </p:sp>
      <p:sp>
        <p:nvSpPr>
          <p:cNvPr id="5" name="Alt Bilgi Yer Tutucusu 4">
            <a:extLst>
              <a:ext uri="{FF2B5EF4-FFF2-40B4-BE49-F238E27FC236}">
                <a16:creationId xmlns:a16="http://schemas.microsoft.com/office/drawing/2014/main" id="{E5A60825-498F-40D4-A2D7-0ABC6AA5FED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2F8BF9A-C0F4-436A-843A-1AEF80C30B95}"/>
              </a:ext>
            </a:extLst>
          </p:cNvPr>
          <p:cNvSpPr>
            <a:spLocks noGrp="1"/>
          </p:cNvSpPr>
          <p:nvPr>
            <p:ph type="sldNum" sz="quarter" idx="12"/>
          </p:nvPr>
        </p:nvSpPr>
        <p:spPr/>
        <p:txBody>
          <a:bodyPr/>
          <a:lstStyle/>
          <a:p>
            <a:fld id="{23B34D87-B7BB-4574-9E7F-20DFDE3D30CE}" type="slidenum">
              <a:rPr lang="tr-TR" smtClean="0"/>
              <a:t>‹#›</a:t>
            </a:fld>
            <a:endParaRPr lang="tr-TR"/>
          </a:p>
        </p:txBody>
      </p:sp>
    </p:spTree>
    <p:extLst>
      <p:ext uri="{BB962C8B-B14F-4D97-AF65-F5344CB8AC3E}">
        <p14:creationId xmlns:p14="http://schemas.microsoft.com/office/powerpoint/2010/main" val="105983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00BF8B6-FF03-4088-B8F8-DD488F86B69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53ACC3D-86AD-41CC-80D6-8C83B7CA7725}"/>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1969306-F8D5-418A-BCEB-097B231DD4C2}"/>
              </a:ext>
            </a:extLst>
          </p:cNvPr>
          <p:cNvSpPr>
            <a:spLocks noGrp="1"/>
          </p:cNvSpPr>
          <p:nvPr>
            <p:ph type="dt" sz="half" idx="10"/>
          </p:nvPr>
        </p:nvSpPr>
        <p:spPr/>
        <p:txBody>
          <a:bodyPr/>
          <a:lstStyle/>
          <a:p>
            <a:fld id="{B7D44ADF-8C54-4448-85D1-BE7F476A3648}" type="datetimeFigureOut">
              <a:rPr lang="tr-TR" smtClean="0"/>
              <a:t>28.11.2019</a:t>
            </a:fld>
            <a:endParaRPr lang="tr-TR"/>
          </a:p>
        </p:txBody>
      </p:sp>
      <p:sp>
        <p:nvSpPr>
          <p:cNvPr id="5" name="Alt Bilgi Yer Tutucusu 4">
            <a:extLst>
              <a:ext uri="{FF2B5EF4-FFF2-40B4-BE49-F238E27FC236}">
                <a16:creationId xmlns:a16="http://schemas.microsoft.com/office/drawing/2014/main" id="{99AC15CD-3806-47A9-9472-FF687988929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1DF92F5-10F9-4C3B-AAF9-45B1F6FED415}"/>
              </a:ext>
            </a:extLst>
          </p:cNvPr>
          <p:cNvSpPr>
            <a:spLocks noGrp="1"/>
          </p:cNvSpPr>
          <p:nvPr>
            <p:ph type="sldNum" sz="quarter" idx="12"/>
          </p:nvPr>
        </p:nvSpPr>
        <p:spPr/>
        <p:txBody>
          <a:bodyPr/>
          <a:lstStyle/>
          <a:p>
            <a:fld id="{23B34D87-B7BB-4574-9E7F-20DFDE3D30CE}" type="slidenum">
              <a:rPr lang="tr-TR" smtClean="0"/>
              <a:t>‹#›</a:t>
            </a:fld>
            <a:endParaRPr lang="tr-TR"/>
          </a:p>
        </p:txBody>
      </p:sp>
    </p:spTree>
    <p:extLst>
      <p:ext uri="{BB962C8B-B14F-4D97-AF65-F5344CB8AC3E}">
        <p14:creationId xmlns:p14="http://schemas.microsoft.com/office/powerpoint/2010/main" val="260730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DD7DE9-80D9-45D7-BAE8-5C18D2ADF10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AFB9FF1-FF60-4EE4-9C5D-2793CE105EFC}"/>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699DBA2-4B9B-4568-8693-AC1EFE32B152}"/>
              </a:ext>
            </a:extLst>
          </p:cNvPr>
          <p:cNvSpPr>
            <a:spLocks noGrp="1"/>
          </p:cNvSpPr>
          <p:nvPr>
            <p:ph type="dt" sz="half" idx="10"/>
          </p:nvPr>
        </p:nvSpPr>
        <p:spPr/>
        <p:txBody>
          <a:bodyPr/>
          <a:lstStyle/>
          <a:p>
            <a:fld id="{B7D44ADF-8C54-4448-85D1-BE7F476A3648}" type="datetimeFigureOut">
              <a:rPr lang="tr-TR" smtClean="0"/>
              <a:t>28.11.2019</a:t>
            </a:fld>
            <a:endParaRPr lang="tr-TR"/>
          </a:p>
        </p:txBody>
      </p:sp>
      <p:sp>
        <p:nvSpPr>
          <p:cNvPr id="5" name="Alt Bilgi Yer Tutucusu 4">
            <a:extLst>
              <a:ext uri="{FF2B5EF4-FFF2-40B4-BE49-F238E27FC236}">
                <a16:creationId xmlns:a16="http://schemas.microsoft.com/office/drawing/2014/main" id="{4824162F-07AF-47D9-92D6-0EDFB550894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4FE667C-44BC-4E97-BD12-4095FB03C480}"/>
              </a:ext>
            </a:extLst>
          </p:cNvPr>
          <p:cNvSpPr>
            <a:spLocks noGrp="1"/>
          </p:cNvSpPr>
          <p:nvPr>
            <p:ph type="sldNum" sz="quarter" idx="12"/>
          </p:nvPr>
        </p:nvSpPr>
        <p:spPr/>
        <p:txBody>
          <a:bodyPr/>
          <a:lstStyle/>
          <a:p>
            <a:fld id="{23B34D87-B7BB-4574-9E7F-20DFDE3D30CE}" type="slidenum">
              <a:rPr lang="tr-TR" smtClean="0"/>
              <a:t>‹#›</a:t>
            </a:fld>
            <a:endParaRPr lang="tr-TR"/>
          </a:p>
        </p:txBody>
      </p:sp>
    </p:spTree>
    <p:extLst>
      <p:ext uri="{BB962C8B-B14F-4D97-AF65-F5344CB8AC3E}">
        <p14:creationId xmlns:p14="http://schemas.microsoft.com/office/powerpoint/2010/main" val="26236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A20BA7-1984-47EE-A877-F045CC9612E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236EB72-97FA-4CA7-B957-B09FE5C227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C643820-E17A-41C0-A9BE-F7890A4AD187}"/>
              </a:ext>
            </a:extLst>
          </p:cNvPr>
          <p:cNvSpPr>
            <a:spLocks noGrp="1"/>
          </p:cNvSpPr>
          <p:nvPr>
            <p:ph type="dt" sz="half" idx="10"/>
          </p:nvPr>
        </p:nvSpPr>
        <p:spPr/>
        <p:txBody>
          <a:bodyPr/>
          <a:lstStyle/>
          <a:p>
            <a:fld id="{B7D44ADF-8C54-4448-85D1-BE7F476A3648}" type="datetimeFigureOut">
              <a:rPr lang="tr-TR" smtClean="0"/>
              <a:t>28.11.2019</a:t>
            </a:fld>
            <a:endParaRPr lang="tr-TR"/>
          </a:p>
        </p:txBody>
      </p:sp>
      <p:sp>
        <p:nvSpPr>
          <p:cNvPr id="5" name="Alt Bilgi Yer Tutucusu 4">
            <a:extLst>
              <a:ext uri="{FF2B5EF4-FFF2-40B4-BE49-F238E27FC236}">
                <a16:creationId xmlns:a16="http://schemas.microsoft.com/office/drawing/2014/main" id="{58FDD5FA-E25A-4925-BF4B-AC24252F80F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748D28-821E-4709-8CED-9C2BE0B43796}"/>
              </a:ext>
            </a:extLst>
          </p:cNvPr>
          <p:cNvSpPr>
            <a:spLocks noGrp="1"/>
          </p:cNvSpPr>
          <p:nvPr>
            <p:ph type="sldNum" sz="quarter" idx="12"/>
          </p:nvPr>
        </p:nvSpPr>
        <p:spPr/>
        <p:txBody>
          <a:bodyPr/>
          <a:lstStyle/>
          <a:p>
            <a:fld id="{23B34D87-B7BB-4574-9E7F-20DFDE3D30CE}" type="slidenum">
              <a:rPr lang="tr-TR" smtClean="0"/>
              <a:t>‹#›</a:t>
            </a:fld>
            <a:endParaRPr lang="tr-TR"/>
          </a:p>
        </p:txBody>
      </p:sp>
    </p:spTree>
    <p:extLst>
      <p:ext uri="{BB962C8B-B14F-4D97-AF65-F5344CB8AC3E}">
        <p14:creationId xmlns:p14="http://schemas.microsoft.com/office/powerpoint/2010/main" val="265218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DCAC98-6298-4EB6-9972-9370725D89A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D8192B8-5E4F-4CC9-A452-D7C0CF94CF8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E5666E1-1801-4232-9E47-293F4130B033}"/>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8D23C91-D5A5-449D-AB47-6580092923C3}"/>
              </a:ext>
            </a:extLst>
          </p:cNvPr>
          <p:cNvSpPr>
            <a:spLocks noGrp="1"/>
          </p:cNvSpPr>
          <p:nvPr>
            <p:ph type="dt" sz="half" idx="10"/>
          </p:nvPr>
        </p:nvSpPr>
        <p:spPr/>
        <p:txBody>
          <a:bodyPr/>
          <a:lstStyle/>
          <a:p>
            <a:fld id="{B7D44ADF-8C54-4448-85D1-BE7F476A3648}" type="datetimeFigureOut">
              <a:rPr lang="tr-TR" smtClean="0"/>
              <a:t>28.11.2019</a:t>
            </a:fld>
            <a:endParaRPr lang="tr-TR"/>
          </a:p>
        </p:txBody>
      </p:sp>
      <p:sp>
        <p:nvSpPr>
          <p:cNvPr id="6" name="Alt Bilgi Yer Tutucusu 5">
            <a:extLst>
              <a:ext uri="{FF2B5EF4-FFF2-40B4-BE49-F238E27FC236}">
                <a16:creationId xmlns:a16="http://schemas.microsoft.com/office/drawing/2014/main" id="{F6FCF2A0-227E-4DB4-9329-A7876C2CFCF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A7D99B8-2492-46AB-8114-5B690A08C549}"/>
              </a:ext>
            </a:extLst>
          </p:cNvPr>
          <p:cNvSpPr>
            <a:spLocks noGrp="1"/>
          </p:cNvSpPr>
          <p:nvPr>
            <p:ph type="sldNum" sz="quarter" idx="12"/>
          </p:nvPr>
        </p:nvSpPr>
        <p:spPr/>
        <p:txBody>
          <a:bodyPr/>
          <a:lstStyle/>
          <a:p>
            <a:fld id="{23B34D87-B7BB-4574-9E7F-20DFDE3D30CE}" type="slidenum">
              <a:rPr lang="tr-TR" smtClean="0"/>
              <a:t>‹#›</a:t>
            </a:fld>
            <a:endParaRPr lang="tr-TR"/>
          </a:p>
        </p:txBody>
      </p:sp>
    </p:spTree>
    <p:extLst>
      <p:ext uri="{BB962C8B-B14F-4D97-AF65-F5344CB8AC3E}">
        <p14:creationId xmlns:p14="http://schemas.microsoft.com/office/powerpoint/2010/main" val="2734584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2397AE-DE13-41B2-8295-AAA1D51A3A59}"/>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58484D2-50E4-4CBF-8768-6613731032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BDCD58B-F574-46BE-8BFC-247953DC64C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8FCD536-96C7-4146-9C54-67100DCB60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0C4D974-2A32-4447-BD92-3FABD649C02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8C897C1-864F-4C1D-9F94-11F2FAF2E75A}"/>
              </a:ext>
            </a:extLst>
          </p:cNvPr>
          <p:cNvSpPr>
            <a:spLocks noGrp="1"/>
          </p:cNvSpPr>
          <p:nvPr>
            <p:ph type="dt" sz="half" idx="10"/>
          </p:nvPr>
        </p:nvSpPr>
        <p:spPr/>
        <p:txBody>
          <a:bodyPr/>
          <a:lstStyle/>
          <a:p>
            <a:fld id="{B7D44ADF-8C54-4448-85D1-BE7F476A3648}" type="datetimeFigureOut">
              <a:rPr lang="tr-TR" smtClean="0"/>
              <a:t>28.11.2019</a:t>
            </a:fld>
            <a:endParaRPr lang="tr-TR"/>
          </a:p>
        </p:txBody>
      </p:sp>
      <p:sp>
        <p:nvSpPr>
          <p:cNvPr id="8" name="Alt Bilgi Yer Tutucusu 7">
            <a:extLst>
              <a:ext uri="{FF2B5EF4-FFF2-40B4-BE49-F238E27FC236}">
                <a16:creationId xmlns:a16="http://schemas.microsoft.com/office/drawing/2014/main" id="{FDC598D2-85E2-48F7-868D-DEE91CA5294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2B5D6C1-BB2A-4FDF-8642-DDA2A4660147}"/>
              </a:ext>
            </a:extLst>
          </p:cNvPr>
          <p:cNvSpPr>
            <a:spLocks noGrp="1"/>
          </p:cNvSpPr>
          <p:nvPr>
            <p:ph type="sldNum" sz="quarter" idx="12"/>
          </p:nvPr>
        </p:nvSpPr>
        <p:spPr/>
        <p:txBody>
          <a:bodyPr/>
          <a:lstStyle/>
          <a:p>
            <a:fld id="{23B34D87-B7BB-4574-9E7F-20DFDE3D30CE}" type="slidenum">
              <a:rPr lang="tr-TR" smtClean="0"/>
              <a:t>‹#›</a:t>
            </a:fld>
            <a:endParaRPr lang="tr-TR"/>
          </a:p>
        </p:txBody>
      </p:sp>
    </p:spTree>
    <p:extLst>
      <p:ext uri="{BB962C8B-B14F-4D97-AF65-F5344CB8AC3E}">
        <p14:creationId xmlns:p14="http://schemas.microsoft.com/office/powerpoint/2010/main" val="4101007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60FE24-E131-483C-A19E-66E246E6F1D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F297C79C-710B-4029-B77E-FCFD56D3EA6E}"/>
              </a:ext>
            </a:extLst>
          </p:cNvPr>
          <p:cNvSpPr>
            <a:spLocks noGrp="1"/>
          </p:cNvSpPr>
          <p:nvPr>
            <p:ph type="dt" sz="half" idx="10"/>
          </p:nvPr>
        </p:nvSpPr>
        <p:spPr/>
        <p:txBody>
          <a:bodyPr/>
          <a:lstStyle/>
          <a:p>
            <a:fld id="{B7D44ADF-8C54-4448-85D1-BE7F476A3648}" type="datetimeFigureOut">
              <a:rPr lang="tr-TR" smtClean="0"/>
              <a:t>28.11.2019</a:t>
            </a:fld>
            <a:endParaRPr lang="tr-TR"/>
          </a:p>
        </p:txBody>
      </p:sp>
      <p:sp>
        <p:nvSpPr>
          <p:cNvPr id="4" name="Alt Bilgi Yer Tutucusu 3">
            <a:extLst>
              <a:ext uri="{FF2B5EF4-FFF2-40B4-BE49-F238E27FC236}">
                <a16:creationId xmlns:a16="http://schemas.microsoft.com/office/drawing/2014/main" id="{2ED51E8E-7E30-4386-B63F-E298665154D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8F64B76-6AEB-4A94-9CC4-7611A94ABB26}"/>
              </a:ext>
            </a:extLst>
          </p:cNvPr>
          <p:cNvSpPr>
            <a:spLocks noGrp="1"/>
          </p:cNvSpPr>
          <p:nvPr>
            <p:ph type="sldNum" sz="quarter" idx="12"/>
          </p:nvPr>
        </p:nvSpPr>
        <p:spPr/>
        <p:txBody>
          <a:bodyPr/>
          <a:lstStyle/>
          <a:p>
            <a:fld id="{23B34D87-B7BB-4574-9E7F-20DFDE3D30CE}" type="slidenum">
              <a:rPr lang="tr-TR" smtClean="0"/>
              <a:t>‹#›</a:t>
            </a:fld>
            <a:endParaRPr lang="tr-TR"/>
          </a:p>
        </p:txBody>
      </p:sp>
    </p:spTree>
    <p:extLst>
      <p:ext uri="{BB962C8B-B14F-4D97-AF65-F5344CB8AC3E}">
        <p14:creationId xmlns:p14="http://schemas.microsoft.com/office/powerpoint/2010/main" val="194975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0F5A076-4628-4909-A1BD-A1A163EBEF6B}"/>
              </a:ext>
            </a:extLst>
          </p:cNvPr>
          <p:cNvSpPr>
            <a:spLocks noGrp="1"/>
          </p:cNvSpPr>
          <p:nvPr>
            <p:ph type="dt" sz="half" idx="10"/>
          </p:nvPr>
        </p:nvSpPr>
        <p:spPr/>
        <p:txBody>
          <a:bodyPr/>
          <a:lstStyle/>
          <a:p>
            <a:fld id="{B7D44ADF-8C54-4448-85D1-BE7F476A3648}" type="datetimeFigureOut">
              <a:rPr lang="tr-TR" smtClean="0"/>
              <a:t>28.11.2019</a:t>
            </a:fld>
            <a:endParaRPr lang="tr-TR"/>
          </a:p>
        </p:txBody>
      </p:sp>
      <p:sp>
        <p:nvSpPr>
          <p:cNvPr id="3" name="Alt Bilgi Yer Tutucusu 2">
            <a:extLst>
              <a:ext uri="{FF2B5EF4-FFF2-40B4-BE49-F238E27FC236}">
                <a16:creationId xmlns:a16="http://schemas.microsoft.com/office/drawing/2014/main" id="{02F62B87-A7EF-4538-9D83-C1EBF9226FC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6054713-6D09-4578-88EF-06BE84503BE8}"/>
              </a:ext>
            </a:extLst>
          </p:cNvPr>
          <p:cNvSpPr>
            <a:spLocks noGrp="1"/>
          </p:cNvSpPr>
          <p:nvPr>
            <p:ph type="sldNum" sz="quarter" idx="12"/>
          </p:nvPr>
        </p:nvSpPr>
        <p:spPr/>
        <p:txBody>
          <a:bodyPr/>
          <a:lstStyle/>
          <a:p>
            <a:fld id="{23B34D87-B7BB-4574-9E7F-20DFDE3D30CE}" type="slidenum">
              <a:rPr lang="tr-TR" smtClean="0"/>
              <a:t>‹#›</a:t>
            </a:fld>
            <a:endParaRPr lang="tr-TR"/>
          </a:p>
        </p:txBody>
      </p:sp>
    </p:spTree>
    <p:extLst>
      <p:ext uri="{BB962C8B-B14F-4D97-AF65-F5344CB8AC3E}">
        <p14:creationId xmlns:p14="http://schemas.microsoft.com/office/powerpoint/2010/main" val="3859319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625AF8-1274-4712-9D3D-F7181C5394D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C2DFAA3-B52B-465B-9592-41659F764E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B982EBE-859F-40E6-8239-88446C3CE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BE4A6F0-C767-4424-BC55-159AFF9E4C0F}"/>
              </a:ext>
            </a:extLst>
          </p:cNvPr>
          <p:cNvSpPr>
            <a:spLocks noGrp="1"/>
          </p:cNvSpPr>
          <p:nvPr>
            <p:ph type="dt" sz="half" idx="10"/>
          </p:nvPr>
        </p:nvSpPr>
        <p:spPr/>
        <p:txBody>
          <a:bodyPr/>
          <a:lstStyle/>
          <a:p>
            <a:fld id="{B7D44ADF-8C54-4448-85D1-BE7F476A3648}" type="datetimeFigureOut">
              <a:rPr lang="tr-TR" smtClean="0"/>
              <a:t>28.11.2019</a:t>
            </a:fld>
            <a:endParaRPr lang="tr-TR"/>
          </a:p>
        </p:txBody>
      </p:sp>
      <p:sp>
        <p:nvSpPr>
          <p:cNvPr id="6" name="Alt Bilgi Yer Tutucusu 5">
            <a:extLst>
              <a:ext uri="{FF2B5EF4-FFF2-40B4-BE49-F238E27FC236}">
                <a16:creationId xmlns:a16="http://schemas.microsoft.com/office/drawing/2014/main" id="{D3BDDC90-648F-4AC6-9A26-E036E0BCE10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A5E12F0-B1E1-4EDA-B6C8-C5B3F912DE02}"/>
              </a:ext>
            </a:extLst>
          </p:cNvPr>
          <p:cNvSpPr>
            <a:spLocks noGrp="1"/>
          </p:cNvSpPr>
          <p:nvPr>
            <p:ph type="sldNum" sz="quarter" idx="12"/>
          </p:nvPr>
        </p:nvSpPr>
        <p:spPr/>
        <p:txBody>
          <a:bodyPr/>
          <a:lstStyle/>
          <a:p>
            <a:fld id="{23B34D87-B7BB-4574-9E7F-20DFDE3D30CE}" type="slidenum">
              <a:rPr lang="tr-TR" smtClean="0"/>
              <a:t>‹#›</a:t>
            </a:fld>
            <a:endParaRPr lang="tr-TR"/>
          </a:p>
        </p:txBody>
      </p:sp>
    </p:spTree>
    <p:extLst>
      <p:ext uri="{BB962C8B-B14F-4D97-AF65-F5344CB8AC3E}">
        <p14:creationId xmlns:p14="http://schemas.microsoft.com/office/powerpoint/2010/main" val="2898406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D62A72-0619-4F33-ACC0-FA609C62B27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AB84E13-7A41-4F53-9A6B-9532E98B89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F782205-5797-4D9B-BF54-C1B9D96A4A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948F27A-7956-4AF7-889F-A096A4C5C08C}"/>
              </a:ext>
            </a:extLst>
          </p:cNvPr>
          <p:cNvSpPr>
            <a:spLocks noGrp="1"/>
          </p:cNvSpPr>
          <p:nvPr>
            <p:ph type="dt" sz="half" idx="10"/>
          </p:nvPr>
        </p:nvSpPr>
        <p:spPr/>
        <p:txBody>
          <a:bodyPr/>
          <a:lstStyle/>
          <a:p>
            <a:fld id="{B7D44ADF-8C54-4448-85D1-BE7F476A3648}" type="datetimeFigureOut">
              <a:rPr lang="tr-TR" smtClean="0"/>
              <a:t>28.11.2019</a:t>
            </a:fld>
            <a:endParaRPr lang="tr-TR"/>
          </a:p>
        </p:txBody>
      </p:sp>
      <p:sp>
        <p:nvSpPr>
          <p:cNvPr id="6" name="Alt Bilgi Yer Tutucusu 5">
            <a:extLst>
              <a:ext uri="{FF2B5EF4-FFF2-40B4-BE49-F238E27FC236}">
                <a16:creationId xmlns:a16="http://schemas.microsoft.com/office/drawing/2014/main" id="{D537BA17-4E96-467E-8433-FF1C00F269F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602E8CE-7E57-4831-A9C8-B911211DED2E}"/>
              </a:ext>
            </a:extLst>
          </p:cNvPr>
          <p:cNvSpPr>
            <a:spLocks noGrp="1"/>
          </p:cNvSpPr>
          <p:nvPr>
            <p:ph type="sldNum" sz="quarter" idx="12"/>
          </p:nvPr>
        </p:nvSpPr>
        <p:spPr/>
        <p:txBody>
          <a:bodyPr/>
          <a:lstStyle/>
          <a:p>
            <a:fld id="{23B34D87-B7BB-4574-9E7F-20DFDE3D30CE}" type="slidenum">
              <a:rPr lang="tr-TR" smtClean="0"/>
              <a:t>‹#›</a:t>
            </a:fld>
            <a:endParaRPr lang="tr-TR"/>
          </a:p>
        </p:txBody>
      </p:sp>
    </p:spTree>
    <p:extLst>
      <p:ext uri="{BB962C8B-B14F-4D97-AF65-F5344CB8AC3E}">
        <p14:creationId xmlns:p14="http://schemas.microsoft.com/office/powerpoint/2010/main" val="2579076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9632CA2-E731-42C0-B1AC-A45A4495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084F157-4068-458E-BDC0-CA7DEACFBA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6E724FF-3080-40C9-ACF2-5EC5CBED1E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44ADF-8C54-4448-85D1-BE7F476A3648}" type="datetimeFigureOut">
              <a:rPr lang="tr-TR" smtClean="0"/>
              <a:t>28.11.2019</a:t>
            </a:fld>
            <a:endParaRPr lang="tr-TR"/>
          </a:p>
        </p:txBody>
      </p:sp>
      <p:sp>
        <p:nvSpPr>
          <p:cNvPr id="5" name="Alt Bilgi Yer Tutucusu 4">
            <a:extLst>
              <a:ext uri="{FF2B5EF4-FFF2-40B4-BE49-F238E27FC236}">
                <a16:creationId xmlns:a16="http://schemas.microsoft.com/office/drawing/2014/main" id="{D36959DE-E133-41B8-B399-51DBFD2D7A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404FC10-F328-435F-8B7B-AC25BEBD1B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34D87-B7BB-4574-9E7F-20DFDE3D30CE}" type="slidenum">
              <a:rPr lang="tr-TR" smtClean="0"/>
              <a:t>‹#›</a:t>
            </a:fld>
            <a:endParaRPr lang="tr-TR"/>
          </a:p>
        </p:txBody>
      </p:sp>
    </p:spTree>
    <p:extLst>
      <p:ext uri="{BB962C8B-B14F-4D97-AF65-F5344CB8AC3E}">
        <p14:creationId xmlns:p14="http://schemas.microsoft.com/office/powerpoint/2010/main" val="3699572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E678A9-396A-424C-BB15-9B41D4BA6532}"/>
              </a:ext>
            </a:extLst>
          </p:cNvPr>
          <p:cNvSpPr>
            <a:spLocks noGrp="1"/>
          </p:cNvSpPr>
          <p:nvPr>
            <p:ph type="ctrTitle"/>
          </p:nvPr>
        </p:nvSpPr>
        <p:spPr>
          <a:xfrm>
            <a:off x="941033" y="461639"/>
            <a:ext cx="10715348" cy="2077375"/>
          </a:xfrm>
          <a:solidFill>
            <a:schemeClr val="accent4"/>
          </a:solidFill>
        </p:spPr>
        <p:txBody>
          <a:bodyPr>
            <a:normAutofit fontScale="90000"/>
          </a:bodyPr>
          <a:lstStyle/>
          <a:p>
            <a:r>
              <a:rPr lang="tr-TR" sz="4400" b="1" dirty="0"/>
              <a:t>KEPEZ REHBERLİK ve ARAŞTIRMA MERKEZİ</a:t>
            </a:r>
            <a:br>
              <a:rPr lang="tr-TR" sz="4400" b="1" dirty="0"/>
            </a:br>
            <a:r>
              <a:rPr lang="tr-TR" sz="4400" b="1" dirty="0"/>
              <a:t>ARİFE TANSEL</a:t>
            </a:r>
            <a:br>
              <a:rPr lang="tr-TR" sz="3200" dirty="0"/>
            </a:br>
            <a:br>
              <a:rPr lang="tr-TR" sz="3200" dirty="0"/>
            </a:br>
            <a:endParaRPr lang="tr-TR" sz="3200" dirty="0"/>
          </a:p>
        </p:txBody>
      </p:sp>
      <p:sp>
        <p:nvSpPr>
          <p:cNvPr id="3" name="Alt Başlık 2">
            <a:extLst>
              <a:ext uri="{FF2B5EF4-FFF2-40B4-BE49-F238E27FC236}">
                <a16:creationId xmlns:a16="http://schemas.microsoft.com/office/drawing/2014/main" id="{9DA3764D-C9F6-4DCA-9CE3-1FF471CD3C2B}"/>
              </a:ext>
            </a:extLst>
          </p:cNvPr>
          <p:cNvSpPr>
            <a:spLocks noGrp="1"/>
          </p:cNvSpPr>
          <p:nvPr>
            <p:ph type="subTitle" idx="1"/>
          </p:nvPr>
        </p:nvSpPr>
        <p:spPr>
          <a:xfrm>
            <a:off x="1420427" y="3180425"/>
            <a:ext cx="9987379" cy="2077375"/>
          </a:xfrm>
          <a:solidFill>
            <a:srgbClr val="92D050"/>
          </a:solidFill>
          <a:ln>
            <a:solidFill>
              <a:schemeClr val="accent2">
                <a:lumMod val="75000"/>
              </a:schemeClr>
            </a:solidFill>
          </a:ln>
        </p:spPr>
        <p:txBody>
          <a:bodyPr>
            <a:normAutofit/>
          </a:bodyPr>
          <a:lstStyle/>
          <a:p>
            <a:r>
              <a:rPr lang="tr-TR" sz="6000" dirty="0"/>
              <a:t>ETKİLİ İLETİŞİM</a:t>
            </a:r>
          </a:p>
        </p:txBody>
      </p:sp>
    </p:spTree>
    <p:extLst>
      <p:ext uri="{BB962C8B-B14F-4D97-AF65-F5344CB8AC3E}">
        <p14:creationId xmlns:p14="http://schemas.microsoft.com/office/powerpoint/2010/main" val="128519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348581D1-637F-4906-BF59-E9F89A9D1113}"/>
              </a:ext>
            </a:extLst>
          </p:cNvPr>
          <p:cNvSpPr/>
          <p:nvPr/>
        </p:nvSpPr>
        <p:spPr>
          <a:xfrm>
            <a:off x="0" y="0"/>
            <a:ext cx="12192000" cy="6996339"/>
          </a:xfrm>
          <a:prstGeom prst="rect">
            <a:avLst/>
          </a:prstGeom>
          <a:solidFill>
            <a:schemeClr val="accent2">
              <a:lumMod val="40000"/>
              <a:lumOff val="60000"/>
            </a:schemeClr>
          </a:solidFill>
        </p:spPr>
        <p:txBody>
          <a:bodyPr wrap="square">
            <a:spAutoFit/>
          </a:bodyPr>
          <a:lstStyle/>
          <a:p>
            <a:pPr algn="just"/>
            <a:r>
              <a:rPr lang="tr-TR" sz="2400" b="1" dirty="0">
                <a:solidFill>
                  <a:srgbClr val="FF0000"/>
                </a:solidFill>
              </a:rPr>
              <a:t>Övmek, Aynı Düşüncede Olmak, Olumlu Değerlendirmeler Yapmak </a:t>
            </a:r>
            <a:r>
              <a:rPr lang="tr-TR" sz="2400" b="1" dirty="0"/>
              <a:t>Çocuğun bir sorunu olmadığı zamanlarda kullanıldığında yararlı olabilir. Çocuğun beklenen, olumlu davranışlarını takdir etmek önemlidir. Fakat sürekli tekrarlanan ve moral verme amaçlı olan ""Sen akıllı çocuksun, yapabilirsin"" gibi mesajlar çocuklarda anlaşılmamış hissi uyandırabilir. Asıl soruna inmek için çaba gösterilmelidir. </a:t>
            </a:r>
          </a:p>
          <a:p>
            <a:pPr algn="just"/>
            <a:r>
              <a:rPr lang="tr-TR" sz="2400" b="1" dirty="0">
                <a:solidFill>
                  <a:srgbClr val="FF0000"/>
                </a:solidFill>
              </a:rPr>
              <a:t>Yorumlamak, Analiz Etmek, Teşhis Koymak </a:t>
            </a:r>
            <a:r>
              <a:rPr lang="tr-TR" sz="2400" b="1" dirty="0"/>
              <a:t>""Çaba göstermediğin için derslerin zayıf."", ""Aslında sen öyle demek istemiyorsun."" vb. Bu mesajlarla çocuğa ben seni senden daha iyi tanırım mesajı verilir ve çocuk yanlış anlaşıldığını hissedebilir. </a:t>
            </a:r>
          </a:p>
          <a:p>
            <a:pPr algn="just"/>
            <a:r>
              <a:rPr lang="tr-TR" sz="2400" b="1" dirty="0">
                <a:solidFill>
                  <a:srgbClr val="FF0000"/>
                </a:solidFill>
              </a:rPr>
              <a:t>Soru Sormak, Sınamak </a:t>
            </a:r>
            <a:r>
              <a:rPr lang="tr-TR" sz="2400" b="1" dirty="0"/>
              <a:t>""Ne yaptığının farkında mısın?"", ""Bunu sana kim öğretti?"", "" Neden? Kim? Sen ne dedin? Nasıl?"". </a:t>
            </a:r>
          </a:p>
          <a:p>
            <a:pPr algn="just"/>
            <a:r>
              <a:rPr lang="tr-TR" sz="2400" b="1" dirty="0">
                <a:solidFill>
                  <a:srgbClr val="FF0000"/>
                </a:solidFill>
              </a:rPr>
              <a:t>Sorgulamak </a:t>
            </a:r>
            <a:r>
              <a:rPr lang="tr-TR" sz="2400" b="1" dirty="0"/>
              <a:t>çocukta güvenilmediği hissi doğuracaktır. Ayrıca sorularla çocuk anne-babasının sorunu çözeceği ya da anne-babasının endişelendiği hissine kapılabilir.</a:t>
            </a:r>
          </a:p>
          <a:p>
            <a:pPr algn="just"/>
            <a:r>
              <a:rPr lang="tr-TR" sz="2400" b="1" dirty="0">
                <a:solidFill>
                  <a:srgbClr val="FF0000"/>
                </a:solidFill>
              </a:rPr>
              <a:t>Sonuç olarak; </a:t>
            </a:r>
            <a:r>
              <a:rPr lang="tr-TR" sz="2400" b="1" dirty="0"/>
              <a:t>Etkisiz iletişimin kullanıldığı ortamlarda çocuk anlaşılmadığını ve kabul edilmediğini hissedecektir. Ayrıca dıştan denetimli olacaklardır ve otorite figürleri yanlarında yokken nasıl davranmaları gerektiğini bilemeyeceklerdir. Etkili iletişim yollarının kullanıldığı ortamlarda ise çocuklar kabul edildiklerini hissedecek, kendilerine ve yetişkinlere güven duyacaklardır. Ayrıca öğrendikleri iletişim becerilerini okul ya da aile dışındaki ortamlarda kullanarak çevreyle daha sağlıklı iletişim kuracaklardır.</a:t>
            </a:r>
          </a:p>
        </p:txBody>
      </p:sp>
    </p:spTree>
    <p:extLst>
      <p:ext uri="{BB962C8B-B14F-4D97-AF65-F5344CB8AC3E}">
        <p14:creationId xmlns:p14="http://schemas.microsoft.com/office/powerpoint/2010/main" val="801758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352C92-D96F-47AC-BA36-AB655A147CAB}"/>
              </a:ext>
            </a:extLst>
          </p:cNvPr>
          <p:cNvSpPr>
            <a:spLocks noGrp="1"/>
          </p:cNvSpPr>
          <p:nvPr>
            <p:ph type="title"/>
          </p:nvPr>
        </p:nvSpPr>
        <p:spPr>
          <a:xfrm>
            <a:off x="838200" y="173737"/>
            <a:ext cx="10515600" cy="877824"/>
          </a:xfrm>
          <a:ln>
            <a:noFill/>
          </a:ln>
          <a:effectLst/>
          <a:scene3d>
            <a:camera prst="orthographicFront">
              <a:rot lat="0" lon="0" rev="0"/>
            </a:camera>
            <a:lightRig rig="chilly" dir="t">
              <a:rot lat="0" lon="0" rev="18480000"/>
            </a:lightRig>
          </a:scene3d>
          <a:sp3d prstMaterial="clear">
            <a:bevelT h="63500"/>
          </a:sp3d>
        </p:spPr>
        <p:txBody>
          <a:bodyPr>
            <a:normAutofit/>
          </a:bodyPr>
          <a:lstStyle/>
          <a:p>
            <a:pPr algn="ctr"/>
            <a:r>
              <a:rPr lang="tr-TR" b="1" dirty="0"/>
              <a:t>ETKİLİ İLETİŞİM BECERİLERİ</a:t>
            </a:r>
          </a:p>
        </p:txBody>
      </p:sp>
      <p:sp>
        <p:nvSpPr>
          <p:cNvPr id="3" name="İçerik Yer Tutucusu 2">
            <a:extLst>
              <a:ext uri="{FF2B5EF4-FFF2-40B4-BE49-F238E27FC236}">
                <a16:creationId xmlns:a16="http://schemas.microsoft.com/office/drawing/2014/main" id="{060CFE1E-DA71-4D8D-BADE-214E8E7FFFDF}"/>
              </a:ext>
            </a:extLst>
          </p:cNvPr>
          <p:cNvSpPr>
            <a:spLocks noGrp="1"/>
          </p:cNvSpPr>
          <p:nvPr>
            <p:ph idx="1"/>
          </p:nvPr>
        </p:nvSpPr>
        <p:spPr>
          <a:xfrm>
            <a:off x="838200" y="1188720"/>
            <a:ext cx="10515600" cy="4988243"/>
          </a:xfrm>
          <a:solidFill>
            <a:schemeClr val="accent4">
              <a:lumMod val="40000"/>
              <a:lumOff val="60000"/>
            </a:schemeClr>
          </a:solidFill>
        </p:spPr>
        <p:txBody>
          <a:bodyPr>
            <a:normAutofit fontScale="92500" lnSpcReduction="20000"/>
          </a:bodyPr>
          <a:lstStyle/>
          <a:p>
            <a:pPr marL="514350" indent="-514350" algn="ctr">
              <a:buAutoNum type="arabicPeriod"/>
            </a:pPr>
            <a:r>
              <a:rPr lang="tr-TR" b="1" u="sng" dirty="0">
                <a:solidFill>
                  <a:srgbClr val="FF0000"/>
                </a:solidFill>
                <a:effectLst>
                  <a:outerShdw blurRad="38100" dist="38100" dir="2700000" algn="tl">
                    <a:srgbClr val="000000">
                      <a:alpha val="43137"/>
                    </a:srgbClr>
                  </a:outerShdw>
                </a:effectLst>
              </a:rPr>
              <a:t>ETKİN DİNLEME;</a:t>
            </a:r>
          </a:p>
          <a:p>
            <a:pPr marL="0" indent="0" algn="just">
              <a:lnSpc>
                <a:spcPct val="150000"/>
              </a:lnSpc>
              <a:buNone/>
            </a:pPr>
            <a:r>
              <a:rPr lang="tr-TR" dirty="0"/>
              <a:t>	</a:t>
            </a:r>
            <a:r>
              <a:rPr lang="tr-TR" b="1" dirty="0"/>
              <a:t>İyi bir dinleyici, iletişim kurduğu kişinin yalnız söylediklerini değil, yüzü, eli, kolu ve bedeniyle yaptıklarına da dikkat eder, çünkü yüz ifadeleri, el ve kol hareketleri, bedenin duruş tarzı, sesin tonu gibi sessiz mesajlar kullanarak da, iletişim kurulur. </a:t>
            </a:r>
          </a:p>
          <a:p>
            <a:pPr marL="0" indent="0" algn="just">
              <a:lnSpc>
                <a:spcPct val="150000"/>
              </a:lnSpc>
              <a:buNone/>
            </a:pPr>
            <a:r>
              <a:rPr lang="tr-TR" b="1" dirty="0"/>
              <a:t>	Etkin dinleyen kişi karşısındakinin yüzüne bakar, göz iletişimini hiç kaybetmez, dinlediğini anladığını ifade edecek biçimde beden dilini kullanır. Sözlü geri bildirimlerde bulunur. (Evet, anlıyorum, </a:t>
            </a:r>
            <a:r>
              <a:rPr lang="tr-TR" b="1" dirty="0" err="1"/>
              <a:t>hı</a:t>
            </a:r>
            <a:r>
              <a:rPr lang="tr-TR" b="1" dirty="0"/>
              <a:t> </a:t>
            </a:r>
            <a:r>
              <a:rPr lang="tr-TR" b="1" dirty="0" err="1"/>
              <a:t>hı</a:t>
            </a:r>
            <a:r>
              <a:rPr lang="tr-TR" b="1" dirty="0"/>
              <a:t>..gibi.) Anlamadığı yerleri geçiştirmez, anlamak için sorular sorar.</a:t>
            </a:r>
          </a:p>
          <a:p>
            <a:endParaRPr lang="tr-TR" dirty="0"/>
          </a:p>
        </p:txBody>
      </p:sp>
    </p:spTree>
    <p:extLst>
      <p:ext uri="{BB962C8B-B14F-4D97-AF65-F5344CB8AC3E}">
        <p14:creationId xmlns:p14="http://schemas.microsoft.com/office/powerpoint/2010/main" val="1211597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A60F48B-31D1-4F99-ADEE-E71190AA5CCE}"/>
              </a:ext>
            </a:extLst>
          </p:cNvPr>
          <p:cNvSpPr/>
          <p:nvPr/>
        </p:nvSpPr>
        <p:spPr>
          <a:xfrm>
            <a:off x="0" y="0"/>
            <a:ext cx="12192000" cy="7208127"/>
          </a:xfrm>
          <a:prstGeom prst="rect">
            <a:avLst/>
          </a:prstGeom>
          <a:solidFill>
            <a:schemeClr val="accent4">
              <a:lumMod val="20000"/>
              <a:lumOff val="80000"/>
            </a:schemeClr>
          </a:solidFill>
        </p:spPr>
        <p:txBody>
          <a:bodyPr wrap="square">
            <a:spAutoFit/>
          </a:bodyPr>
          <a:lstStyle/>
          <a:p>
            <a:pPr algn="ctr"/>
            <a:endParaRPr lang="tr-TR" b="1" dirty="0">
              <a:solidFill>
                <a:srgbClr val="FF0000"/>
              </a:solidFill>
            </a:endParaRPr>
          </a:p>
          <a:p>
            <a:pPr algn="ctr"/>
            <a:r>
              <a:rPr lang="tr-TR" sz="3200" b="1" dirty="0">
                <a:solidFill>
                  <a:srgbClr val="FF0000"/>
                </a:solidFill>
              </a:rPr>
              <a:t>ÇOCUĞU DİNLEMEK </a:t>
            </a:r>
          </a:p>
          <a:p>
            <a:r>
              <a:rPr lang="tr-TR" dirty="0"/>
              <a:t>	</a:t>
            </a:r>
          </a:p>
          <a:p>
            <a:pPr algn="just">
              <a:lnSpc>
                <a:spcPct val="200000"/>
              </a:lnSpc>
            </a:pPr>
            <a:r>
              <a:rPr lang="tr-TR" dirty="0"/>
              <a:t>	</a:t>
            </a:r>
            <a:r>
              <a:rPr lang="tr-TR" sz="2000" b="1" dirty="0"/>
              <a:t>Çocuklarla sağlıklı iletişim kurabilmenin ilk şartı dinlemektir. Anlamak için dinlemek gerekir. İyi şeyler söyleyebilmek için de iyi dinlemiş olmamız gerekir. Çoğu zaman büyükler çocukların ilk cümlelerinden ne diyeceklerini tahmin ederler. Fakat onların adına, düşündüklerini, hissettiklerini bildiğimiz şeyler olarak kabul etmek onları daha iyi tanımamıza engel olacaktır. Her zaman tahmin ettiğimiz şeyi söylemeyebilirler. Sık soru sormadan ve yorum yapmadan dinlemek, fakat kendini ifade etmekte zorlandığı yerlerde sorularla konuşmaya, daha iyi ifade etmeye teşvik etmek, göz teması kurmak iyi dinlemek için bir yöntem olabilir. Burada üç kritik A dan bahsedebiliriz: Anlamak-Anlatmak-Anlaşmak. Dinleyerek anlayacağız, anladıktan sonra anlatacağız ve anladığımız ile anlattığımız uyuşuyorsa anlaşmış olacağız. Burada önemli olan çocuğa ulaşmak, duygu ve düşüncelerini ifade etmesini teşvik etmek, anlaşıldığını ona hissettirmektir.</a:t>
            </a:r>
          </a:p>
          <a:p>
            <a:pPr algn="just">
              <a:lnSpc>
                <a:spcPct val="200000"/>
              </a:lnSpc>
            </a:pPr>
            <a:endParaRPr lang="tr-TR" sz="2000" b="1" dirty="0"/>
          </a:p>
        </p:txBody>
      </p:sp>
    </p:spTree>
    <p:extLst>
      <p:ext uri="{BB962C8B-B14F-4D97-AF65-F5344CB8AC3E}">
        <p14:creationId xmlns:p14="http://schemas.microsoft.com/office/powerpoint/2010/main" val="426730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A6D4A1C7-CD1A-4D64-9922-33E8E2C69EC7}"/>
              </a:ext>
            </a:extLst>
          </p:cNvPr>
          <p:cNvSpPr/>
          <p:nvPr/>
        </p:nvSpPr>
        <p:spPr>
          <a:xfrm>
            <a:off x="0" y="0"/>
            <a:ext cx="12192000" cy="6971780"/>
          </a:xfrm>
          <a:prstGeom prst="rect">
            <a:avLst/>
          </a:prstGeom>
          <a:solidFill>
            <a:schemeClr val="accent2">
              <a:lumMod val="20000"/>
              <a:lumOff val="80000"/>
            </a:schemeClr>
          </a:solidFill>
        </p:spPr>
        <p:txBody>
          <a:bodyPr wrap="square">
            <a:spAutoFit/>
          </a:bodyPr>
          <a:lstStyle/>
          <a:p>
            <a:pPr algn="ctr"/>
            <a:endParaRPr lang="tr-TR" sz="3200" b="1" dirty="0">
              <a:solidFill>
                <a:srgbClr val="FF0000"/>
              </a:solidFill>
            </a:endParaRPr>
          </a:p>
          <a:p>
            <a:pPr algn="ctr"/>
            <a:r>
              <a:rPr lang="tr-TR" sz="3600" b="1" u="sng" dirty="0">
                <a:solidFill>
                  <a:srgbClr val="FF0000"/>
                </a:solidFill>
                <a:effectLst>
                  <a:outerShdw blurRad="38100" dist="38100" dir="2700000" algn="tl">
                    <a:srgbClr val="000000">
                      <a:alpha val="43137"/>
                    </a:srgbClr>
                  </a:outerShdw>
                </a:effectLst>
              </a:rPr>
              <a:t>Soruları Yanıtlayabiliyorsanız</a:t>
            </a:r>
            <a:endParaRPr lang="tr-TR" sz="3200" dirty="0"/>
          </a:p>
          <a:p>
            <a:pPr algn="just">
              <a:lnSpc>
                <a:spcPct val="150000"/>
              </a:lnSpc>
            </a:pPr>
            <a:r>
              <a:rPr lang="tr-TR" sz="3200" dirty="0"/>
              <a:t>	Gerçek dinleme bu aşamada başlar. Konuşulan konu hakkında soruları yanıtlayabiliyorsanız, sadece dinlemekle kalmadığınız, duyduklarınız hakkında düşündünüz de demektir. İnsanların söylediklerinizi tam olarak anladığından emin olmak için sorular sorabilirsiniz. Bu soruların amacı insanların açıklarını yakalamak değil, söylediklerinizi dinleyip dinlemediklerini ve anlayıp anlamadıklarını kontrol etmektir. </a:t>
            </a:r>
          </a:p>
          <a:p>
            <a:pPr algn="just">
              <a:lnSpc>
                <a:spcPct val="150000"/>
              </a:lnSpc>
            </a:pPr>
            <a:endParaRPr lang="tr-TR" sz="3200" dirty="0"/>
          </a:p>
        </p:txBody>
      </p:sp>
    </p:spTree>
    <p:extLst>
      <p:ext uri="{BB962C8B-B14F-4D97-AF65-F5344CB8AC3E}">
        <p14:creationId xmlns:p14="http://schemas.microsoft.com/office/powerpoint/2010/main" val="679132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EEB64B9-A210-46CE-BC7D-9CE6B277C6EB}"/>
              </a:ext>
            </a:extLst>
          </p:cNvPr>
          <p:cNvSpPr/>
          <p:nvPr/>
        </p:nvSpPr>
        <p:spPr>
          <a:xfrm>
            <a:off x="0" y="0"/>
            <a:ext cx="12192000" cy="923330"/>
          </a:xfrm>
          <a:prstGeom prst="rect">
            <a:avLst/>
          </a:prstGeom>
        </p:spPr>
        <p:txBody>
          <a:bodyPr wrap="square">
            <a:spAutoFit/>
          </a:bodyPr>
          <a:lstStyle/>
          <a:p>
            <a:endParaRPr lang="tr-TR" dirty="0"/>
          </a:p>
          <a:p>
            <a:endParaRPr lang="tr-TR" dirty="0"/>
          </a:p>
          <a:p>
            <a:endParaRPr lang="tr-TR" dirty="0"/>
          </a:p>
        </p:txBody>
      </p:sp>
      <p:sp>
        <p:nvSpPr>
          <p:cNvPr id="3" name="Dikdörtgen 2">
            <a:extLst>
              <a:ext uri="{FF2B5EF4-FFF2-40B4-BE49-F238E27FC236}">
                <a16:creationId xmlns:a16="http://schemas.microsoft.com/office/drawing/2014/main" id="{92E0064D-5337-46FA-896D-D902E414E976}"/>
              </a:ext>
            </a:extLst>
          </p:cNvPr>
          <p:cNvSpPr/>
          <p:nvPr/>
        </p:nvSpPr>
        <p:spPr>
          <a:xfrm>
            <a:off x="0" y="1"/>
            <a:ext cx="12192000" cy="7140416"/>
          </a:xfrm>
          <a:prstGeom prst="rect">
            <a:avLst/>
          </a:prstGeom>
          <a:solidFill>
            <a:schemeClr val="accent5">
              <a:lumMod val="60000"/>
              <a:lumOff val="40000"/>
            </a:schemeClr>
          </a:solidFill>
        </p:spPr>
        <p:txBody>
          <a:bodyPr wrap="square">
            <a:spAutoFit/>
          </a:bodyPr>
          <a:lstStyle/>
          <a:p>
            <a:pPr algn="ctr"/>
            <a:endParaRPr lang="tr-TR" sz="4000" b="1" u="sng" dirty="0">
              <a:solidFill>
                <a:srgbClr val="FF0000"/>
              </a:solidFill>
              <a:effectLst>
                <a:outerShdw blurRad="38100" dist="38100" dir="2700000" algn="tl">
                  <a:srgbClr val="000000">
                    <a:alpha val="43137"/>
                  </a:srgbClr>
                </a:outerShdw>
              </a:effectLst>
            </a:endParaRPr>
          </a:p>
          <a:p>
            <a:pPr algn="ctr"/>
            <a:r>
              <a:rPr lang="tr-TR" sz="4000" b="1" u="sng" dirty="0">
                <a:solidFill>
                  <a:srgbClr val="FF0000"/>
                </a:solidFill>
                <a:effectLst>
                  <a:outerShdw blurRad="38100" dist="38100" dir="2700000" algn="tl">
                    <a:srgbClr val="000000">
                      <a:alpha val="43137"/>
                    </a:srgbClr>
                  </a:outerShdw>
                </a:effectLst>
              </a:rPr>
              <a:t>2. Soru sorma</a:t>
            </a:r>
          </a:p>
          <a:p>
            <a:r>
              <a:rPr lang="tr-TR" sz="4000" dirty="0"/>
              <a:t>Soru sorma, etkili dinleme becerimizi pekiştiren, iletişimi zenginleştiren, ilgi ve dikkatimizin yoğunluğunu gösteren etkili bir iletişim becerisidir.</a:t>
            </a:r>
          </a:p>
          <a:p>
            <a:r>
              <a:rPr lang="tr-TR" sz="4000" dirty="0"/>
              <a:t>Konuşan kişinin daha önce söz etmediği bir bilgiyi almak için,</a:t>
            </a:r>
          </a:p>
          <a:p>
            <a:r>
              <a:rPr lang="tr-TR" sz="4000" dirty="0"/>
              <a:t>Bilgi vermek için,</a:t>
            </a:r>
          </a:p>
          <a:p>
            <a:r>
              <a:rPr lang="tr-TR" sz="4000" dirty="0"/>
              <a:t>Katılımı sağlamak amacıyla,</a:t>
            </a:r>
          </a:p>
          <a:p>
            <a:r>
              <a:rPr lang="tr-TR" sz="4000" dirty="0"/>
              <a:t>Karara ulaşmak için,</a:t>
            </a:r>
          </a:p>
          <a:p>
            <a:r>
              <a:rPr lang="tr-TR" sz="4000" dirty="0"/>
              <a:t>Konuya dikkat çekmek için soru sorarız.</a:t>
            </a:r>
          </a:p>
          <a:p>
            <a:endParaRPr lang="tr-TR" dirty="0"/>
          </a:p>
        </p:txBody>
      </p:sp>
    </p:spTree>
    <p:extLst>
      <p:ext uri="{BB962C8B-B14F-4D97-AF65-F5344CB8AC3E}">
        <p14:creationId xmlns:p14="http://schemas.microsoft.com/office/powerpoint/2010/main" val="4245839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E067E15-2990-46D7-AFE6-CB512A8B8666}"/>
              </a:ext>
            </a:extLst>
          </p:cNvPr>
          <p:cNvSpPr/>
          <p:nvPr/>
        </p:nvSpPr>
        <p:spPr>
          <a:xfrm>
            <a:off x="0" y="0"/>
            <a:ext cx="12192000" cy="7232749"/>
          </a:xfrm>
          <a:prstGeom prst="rect">
            <a:avLst/>
          </a:prstGeom>
          <a:solidFill>
            <a:schemeClr val="accent4">
              <a:lumMod val="40000"/>
              <a:lumOff val="60000"/>
            </a:schemeClr>
          </a:solidFill>
        </p:spPr>
        <p:txBody>
          <a:bodyPr wrap="square">
            <a:spAutoFit/>
          </a:bodyPr>
          <a:lstStyle/>
          <a:p>
            <a:pPr algn="ctr"/>
            <a:endParaRPr lang="tr-TR" b="1" u="sng" dirty="0">
              <a:solidFill>
                <a:srgbClr val="FF0000"/>
              </a:solidFill>
              <a:effectLst>
                <a:outerShdw blurRad="38100" dist="38100" dir="2700000" algn="tl">
                  <a:srgbClr val="000000">
                    <a:alpha val="43137"/>
                  </a:srgbClr>
                </a:outerShdw>
              </a:effectLst>
            </a:endParaRPr>
          </a:p>
          <a:p>
            <a:pPr algn="ctr"/>
            <a:r>
              <a:rPr lang="tr-TR" sz="4000" b="1" u="sng" dirty="0">
                <a:solidFill>
                  <a:srgbClr val="FF0000"/>
                </a:solidFill>
                <a:effectLst>
                  <a:outerShdw blurRad="38100" dist="38100" dir="2700000" algn="tl">
                    <a:srgbClr val="000000">
                      <a:alpha val="43137"/>
                    </a:srgbClr>
                  </a:outerShdw>
                </a:effectLst>
              </a:rPr>
              <a:t>3. EMPATİ</a:t>
            </a:r>
          </a:p>
          <a:p>
            <a:endParaRPr lang="tr-TR" sz="4000" dirty="0"/>
          </a:p>
          <a:p>
            <a:pPr algn="just"/>
            <a:r>
              <a:rPr lang="tr-TR" sz="4000" dirty="0"/>
              <a:t>	İletişimin belki de en önemli öğesidir. Bir anlamda, dış dünyayı karşımızdaki kişinin penceresinden görmeye çalışmaktır. Kurulan bu duygu ortaklığı, iletişimi güçlü kılar.</a:t>
            </a:r>
          </a:p>
          <a:p>
            <a:r>
              <a:rPr lang="tr-TR" sz="4000" dirty="0"/>
              <a:t>	Bir insanın kendisini, karşısındakinin yerine koyarak olaylara onun bakış açısıyla bakması , o kişinin duygu ve düşüncelerini doğru olarak anlaması , hissetmesi ve bu durumu ona iletmesi sürecine denir.</a:t>
            </a:r>
          </a:p>
          <a:p>
            <a:endParaRPr lang="tr-TR" sz="3200" dirty="0"/>
          </a:p>
          <a:p>
            <a:endParaRPr lang="tr-TR" dirty="0"/>
          </a:p>
          <a:p>
            <a:endParaRPr lang="tr-TR" dirty="0"/>
          </a:p>
        </p:txBody>
      </p:sp>
    </p:spTree>
    <p:extLst>
      <p:ext uri="{BB962C8B-B14F-4D97-AF65-F5344CB8AC3E}">
        <p14:creationId xmlns:p14="http://schemas.microsoft.com/office/powerpoint/2010/main" val="1683946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412852-A574-48E3-8938-9C3FBB7EAC9C}"/>
              </a:ext>
            </a:extLst>
          </p:cNvPr>
          <p:cNvSpPr>
            <a:spLocks noGrp="1"/>
          </p:cNvSpPr>
          <p:nvPr>
            <p:ph type="title"/>
          </p:nvPr>
        </p:nvSpPr>
        <p:spPr>
          <a:xfrm>
            <a:off x="838200" y="118873"/>
            <a:ext cx="10515600" cy="1005840"/>
          </a:xfrm>
          <a:solidFill>
            <a:schemeClr val="accent5"/>
          </a:solidFill>
          <a:ln>
            <a:noFill/>
          </a:ln>
          <a:effectLst/>
          <a:scene3d>
            <a:camera prst="orthographicFront">
              <a:rot lat="0" lon="0" rev="0"/>
            </a:camera>
            <a:lightRig rig="chilly" dir="t">
              <a:rot lat="0" lon="0" rev="18480000"/>
            </a:lightRig>
          </a:scene3d>
          <a:sp3d prstMaterial="clear">
            <a:bevelT h="63500"/>
          </a:sp3d>
        </p:spPr>
        <p:txBody>
          <a:bodyPr/>
          <a:lstStyle/>
          <a:p>
            <a:pPr algn="ctr"/>
            <a:r>
              <a:rPr lang="tr-TR" dirty="0"/>
              <a:t>EMPATİ KURMANIN AVANTAJLARI</a:t>
            </a:r>
          </a:p>
        </p:txBody>
      </p:sp>
      <p:sp>
        <p:nvSpPr>
          <p:cNvPr id="3" name="İçerik Yer Tutucusu 2">
            <a:extLst>
              <a:ext uri="{FF2B5EF4-FFF2-40B4-BE49-F238E27FC236}">
                <a16:creationId xmlns:a16="http://schemas.microsoft.com/office/drawing/2014/main" id="{01995F25-C447-4DD8-8DCC-5C238AECB6E7}"/>
              </a:ext>
            </a:extLst>
          </p:cNvPr>
          <p:cNvSpPr>
            <a:spLocks noGrp="1"/>
          </p:cNvSpPr>
          <p:nvPr>
            <p:ph idx="1"/>
          </p:nvPr>
        </p:nvSpPr>
        <p:spPr>
          <a:xfrm>
            <a:off x="838200" y="1335024"/>
            <a:ext cx="10515600" cy="4841939"/>
          </a:xfrm>
          <a:solidFill>
            <a:schemeClr val="accent3">
              <a:lumMod val="40000"/>
              <a:lumOff val="60000"/>
            </a:schemeClr>
          </a:solidFill>
        </p:spPr>
        <p:txBody>
          <a:bodyPr>
            <a:normAutofit fontScale="55000" lnSpcReduction="20000"/>
          </a:bodyPr>
          <a:lstStyle/>
          <a:p>
            <a:pPr>
              <a:lnSpc>
                <a:spcPct val="170000"/>
              </a:lnSpc>
            </a:pPr>
            <a:r>
              <a:rPr lang="tr-TR" sz="4000" b="1" dirty="0"/>
              <a:t>İletişim becerilerinin içinde empati kurabilme önemli bir yer tutmaktadır. Çünkü insanoğlu duygularının fark edilme ihtiyacını çok derin olarak hissetmektedir. </a:t>
            </a:r>
          </a:p>
          <a:p>
            <a:pPr>
              <a:lnSpc>
                <a:spcPct val="170000"/>
              </a:lnSpc>
            </a:pPr>
            <a:r>
              <a:rPr lang="tr-TR" sz="4000" b="1" dirty="0"/>
              <a:t>Empatinin yokluğunda insanların sizin ihtiyaç, duygu ve hislerinizi göz önüne alma ihtimali azalmaktadır. </a:t>
            </a:r>
          </a:p>
          <a:p>
            <a:pPr>
              <a:lnSpc>
                <a:spcPct val="170000"/>
              </a:lnSpc>
            </a:pPr>
            <a:r>
              <a:rPr lang="tr-TR" sz="4000" b="1" dirty="0"/>
              <a:t>Çocuğu anlamanın iyi bir yolu çocuğun duygularını algılayarak hissedebilmek ve olayları onun gözleriyle onun durduğu yerden görebilmek, yani empati kurabilmektir. Çocukların da birey olduğu ve birey olarak farklı düşüncelere, duygulara sahip olabilecekleri unutulmamalıdır. </a:t>
            </a:r>
          </a:p>
          <a:p>
            <a:endParaRPr lang="tr-TR" dirty="0"/>
          </a:p>
        </p:txBody>
      </p:sp>
    </p:spTree>
    <p:extLst>
      <p:ext uri="{BB962C8B-B14F-4D97-AF65-F5344CB8AC3E}">
        <p14:creationId xmlns:p14="http://schemas.microsoft.com/office/powerpoint/2010/main" val="753711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26D7173-5F56-4C57-8F52-ABA3E1D35292}"/>
              </a:ext>
            </a:extLst>
          </p:cNvPr>
          <p:cNvSpPr/>
          <p:nvPr/>
        </p:nvSpPr>
        <p:spPr>
          <a:xfrm>
            <a:off x="-18288" y="0"/>
            <a:ext cx="12192000" cy="6801862"/>
          </a:xfrm>
          <a:prstGeom prst="rect">
            <a:avLst/>
          </a:prstGeom>
          <a:solidFill>
            <a:schemeClr val="accent5">
              <a:lumMod val="20000"/>
              <a:lumOff val="80000"/>
            </a:schemeClr>
          </a:solidFill>
        </p:spPr>
        <p:txBody>
          <a:bodyPr wrap="square">
            <a:spAutoFit/>
          </a:bodyPr>
          <a:lstStyle/>
          <a:p>
            <a:pPr algn="ctr"/>
            <a:endParaRPr lang="tr-TR" b="1" u="sng" dirty="0">
              <a:solidFill>
                <a:srgbClr val="FF0000"/>
              </a:solidFill>
              <a:effectLst>
                <a:outerShdw blurRad="38100" dist="38100" dir="2700000" algn="tl">
                  <a:srgbClr val="000000">
                    <a:alpha val="43137"/>
                  </a:srgbClr>
                </a:outerShdw>
              </a:effectLst>
            </a:endParaRPr>
          </a:p>
          <a:p>
            <a:pPr algn="ctr"/>
            <a:r>
              <a:rPr lang="tr-TR" sz="2000" b="1" u="sng" dirty="0">
                <a:solidFill>
                  <a:srgbClr val="FF0000"/>
                </a:solidFill>
                <a:effectLst>
                  <a:outerShdw blurRad="38100" dist="38100" dir="2700000" algn="tl">
                    <a:srgbClr val="000000">
                      <a:alpha val="43137"/>
                    </a:srgbClr>
                  </a:outerShdw>
                </a:effectLst>
              </a:rPr>
              <a:t>EMPATİNİN GELİŞMESİ İÇİN SİZ NASIL YARDIMCI OLABİLİRSİNİZ? </a:t>
            </a:r>
          </a:p>
          <a:p>
            <a:pPr algn="ctr"/>
            <a:endParaRPr lang="tr-TR" b="1" u="sng" dirty="0">
              <a:solidFill>
                <a:srgbClr val="FF0000"/>
              </a:solidFill>
              <a:effectLst>
                <a:outerShdw blurRad="38100" dist="38100" dir="2700000" algn="tl">
                  <a:srgbClr val="000000">
                    <a:alpha val="43137"/>
                  </a:srgbClr>
                </a:outerShdw>
              </a:effectLst>
            </a:endParaRPr>
          </a:p>
          <a:p>
            <a:pPr algn="ctr"/>
            <a:endParaRPr lang="tr-TR" b="1" u="sng" dirty="0">
              <a:solidFill>
                <a:srgbClr val="FF0000"/>
              </a:solidFill>
              <a:effectLst>
                <a:outerShdw blurRad="38100" dist="38100" dir="2700000" algn="tl">
                  <a:srgbClr val="000000">
                    <a:alpha val="43137"/>
                  </a:srgbClr>
                </a:outerShdw>
              </a:effectLst>
            </a:endParaRPr>
          </a:p>
          <a:p>
            <a:pPr marL="342900" indent="-342900">
              <a:buAutoNum type="arabicPeriod"/>
            </a:pPr>
            <a:r>
              <a:rPr lang="tr-TR" sz="2800" b="1" dirty="0"/>
              <a:t>Çocuğa empati gösterin. "Bu salıncağa binmekten korkuyor musun? Eğlenceli görünüyor olsa da oldukça hızlanabiliyor. Bu korkutucu olabilir. İstersen şuradaki küçük kaydırağa gidelim" </a:t>
            </a:r>
          </a:p>
          <a:p>
            <a:pPr marL="342900" indent="-342900">
              <a:buAutoNum type="arabicPeriod"/>
            </a:pPr>
            <a:r>
              <a:rPr lang="tr-TR" sz="2800" b="1" dirty="0"/>
              <a:t>Başkalarının ne hissettiğini ona söyleyin. "Ablan, onun oyuncağını elinden çektiğin için kızdı. Lütfen şimdi oyuncağını ona geri ver ve sana başka bir tane seçelim" </a:t>
            </a:r>
          </a:p>
          <a:p>
            <a:pPr marL="342900" indent="-342900">
              <a:buAutoNum type="arabicPeriod"/>
            </a:pPr>
            <a:r>
              <a:rPr lang="tr-TR" sz="2800" b="1" dirty="0"/>
              <a:t>Empati nasıl gösterilir, öncülük edin. "Gel arkadaşının yarasına ilaç sürelim«</a:t>
            </a:r>
          </a:p>
          <a:p>
            <a:pPr marL="342900" indent="-342900">
              <a:buAutoNum type="arabicPeriod"/>
            </a:pPr>
            <a:r>
              <a:rPr lang="tr-TR" sz="2800" b="1" dirty="0"/>
              <a:t>Duygularla ilgili farkındalığını geliştirin. Ona farklı duyguların anlatan yüz ifadeleri gösterin, hikayeler okuyun. </a:t>
            </a:r>
          </a:p>
          <a:p>
            <a:pPr marL="342900" indent="-342900">
              <a:buAutoNum type="arabicPeriod"/>
            </a:pPr>
            <a:r>
              <a:rPr lang="tr-TR" sz="2800" b="1" dirty="0"/>
              <a:t>Kendi ilişkilerinizde çevrenizdekilere empati göstererek örnek olun.</a:t>
            </a:r>
          </a:p>
          <a:p>
            <a:pPr marL="342900" indent="-342900">
              <a:buAutoNum type="arabicPeriod"/>
            </a:pPr>
            <a:endParaRPr lang="tr-TR" sz="2800" b="1" dirty="0"/>
          </a:p>
          <a:p>
            <a:pPr marL="342900" indent="-342900">
              <a:buAutoNum type="arabicPeriod"/>
            </a:pPr>
            <a:endParaRPr lang="tr-TR" sz="2800" b="1" dirty="0"/>
          </a:p>
          <a:p>
            <a:endParaRPr lang="tr-TR" sz="2800" b="1" dirty="0"/>
          </a:p>
        </p:txBody>
      </p:sp>
    </p:spTree>
    <p:extLst>
      <p:ext uri="{BB962C8B-B14F-4D97-AF65-F5344CB8AC3E}">
        <p14:creationId xmlns:p14="http://schemas.microsoft.com/office/powerpoint/2010/main" val="372350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26219E48-1BED-4795-990B-55B114B0D6A4}"/>
              </a:ext>
            </a:extLst>
          </p:cNvPr>
          <p:cNvSpPr/>
          <p:nvPr/>
        </p:nvSpPr>
        <p:spPr>
          <a:xfrm>
            <a:off x="0" y="0"/>
            <a:ext cx="12192000" cy="9140964"/>
          </a:xfrm>
          <a:prstGeom prst="rect">
            <a:avLst/>
          </a:prstGeom>
          <a:solidFill>
            <a:schemeClr val="accent5">
              <a:lumMod val="20000"/>
              <a:lumOff val="80000"/>
            </a:schemeClr>
          </a:solidFill>
        </p:spPr>
        <p:txBody>
          <a:bodyPr wrap="square">
            <a:spAutoFit/>
          </a:bodyPr>
          <a:lstStyle/>
          <a:p>
            <a:pPr>
              <a:lnSpc>
                <a:spcPct val="150000"/>
              </a:lnSpc>
            </a:pPr>
            <a:r>
              <a:rPr lang="tr-TR" sz="2800" b="1" dirty="0"/>
              <a:t>6. Kendinin farkına varmasına yardımcı olun. Örneğin aynada kendini tanısın. </a:t>
            </a:r>
          </a:p>
          <a:p>
            <a:pPr>
              <a:lnSpc>
                <a:spcPct val="150000"/>
              </a:lnSpc>
            </a:pPr>
            <a:r>
              <a:rPr lang="tr-TR" sz="2800" b="1" dirty="0"/>
              <a:t>7. "Ben" dilini kullanarak kendini sizden ayırt etmesine yardımcı olabilirsiniz. "Bana vurmanı istemiyorum. Vurduğun zaman canım acıyor" </a:t>
            </a:r>
          </a:p>
          <a:p>
            <a:pPr>
              <a:lnSpc>
                <a:spcPct val="150000"/>
              </a:lnSpc>
            </a:pPr>
            <a:r>
              <a:rPr lang="tr-TR" sz="2800" b="1" dirty="0"/>
              <a:t>8. Kızgınlık, üzüntü gibi kötü duyguları yaşamasına izin verin. Çünkü bu duygular da hayatın bir parçasıdır ve onlarla baş etmeyi de çocuğunuza öğretmeniz gerekir. Onu hep mutlu etmeye çalışırsanız zor duyguları kontrol etmeyi öğrenemez. Kızgın bir arkadaşının ne hissettiğini anlayamaz. Sevdiği bir çizgi filmi izlemesini istemiyorsanız televizyonu kapattığınız zaman ne hissettiğini anladığınızı ona söyleyin. "Biliyorum ki filmi kapatmama kızdın. Seni anlıyorum ama bunu izlemeni de istemiyorum. Sakinleşince seninle birlikte sevdiğin </a:t>
            </a:r>
            <a:r>
              <a:rPr lang="tr-TR" sz="2800" b="1" dirty="0" err="1"/>
              <a:t>lego</a:t>
            </a:r>
            <a:r>
              <a:rPr lang="tr-TR" sz="2800" b="1" dirty="0"/>
              <a:t> oyununu oynayabiliriz." </a:t>
            </a:r>
          </a:p>
          <a:p>
            <a:endParaRPr lang="tr-TR" dirty="0"/>
          </a:p>
          <a:p>
            <a:endParaRPr lang="tr-TR" dirty="0"/>
          </a:p>
          <a:p>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4046013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3F4DF3D-E786-40FA-892B-C7FA729FE2C6}"/>
              </a:ext>
            </a:extLst>
          </p:cNvPr>
          <p:cNvSpPr/>
          <p:nvPr/>
        </p:nvSpPr>
        <p:spPr>
          <a:xfrm>
            <a:off x="0" y="0"/>
            <a:ext cx="12192000" cy="7294305"/>
          </a:xfrm>
          <a:prstGeom prst="rect">
            <a:avLst/>
          </a:prstGeom>
          <a:solidFill>
            <a:schemeClr val="accent5">
              <a:lumMod val="20000"/>
              <a:lumOff val="80000"/>
            </a:schemeClr>
          </a:solidFill>
        </p:spPr>
        <p:txBody>
          <a:bodyPr wrap="square">
            <a:spAutoFit/>
          </a:bodyPr>
          <a:lstStyle/>
          <a:p>
            <a:r>
              <a:rPr lang="tr-TR" sz="3600" dirty="0"/>
              <a:t>9. Gün içinde arkadaşlarıyla yaşadığı paylaşamama sorunlarını sonradan oyunlarda konu edin. Örneğin o gün arkadaşının elinden oyuncağı çekip onu ağlattıysa, oyunda rol değiştirerek onu ağlayan çocuğun yerine koyun. Oyunda olayı tekrar canlandırıp ne hissettiğini anlattırın. Doğru davranışı bulmasını sağlayın. </a:t>
            </a:r>
          </a:p>
          <a:p>
            <a:r>
              <a:rPr lang="tr-TR" sz="3600" dirty="0"/>
              <a:t>10. "Özür dilerim" demesi için çocuğunuzu zorlamayın. Önemli olan bu sözleri kullanması değil, yanlış yaptığını anlamasıdır. "Görüyor musun, onun yerini kaptığın için Ece nasıl da ağlıyor. Çok üzülmüş." Böylece davranışının sonuçlarını anlamasını sağlarsınız.</a:t>
            </a:r>
          </a:p>
          <a:p>
            <a:endParaRPr lang="tr-TR" sz="3600" dirty="0"/>
          </a:p>
          <a:p>
            <a:endParaRPr lang="tr-TR" sz="3600" dirty="0"/>
          </a:p>
        </p:txBody>
      </p:sp>
    </p:spTree>
    <p:extLst>
      <p:ext uri="{BB962C8B-B14F-4D97-AF65-F5344CB8AC3E}">
        <p14:creationId xmlns:p14="http://schemas.microsoft.com/office/powerpoint/2010/main" val="2169252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2DFC00-F062-4612-8E72-157031F27489}"/>
              </a:ext>
            </a:extLst>
          </p:cNvPr>
          <p:cNvSpPr>
            <a:spLocks noGrp="1"/>
          </p:cNvSpPr>
          <p:nvPr>
            <p:ph type="title"/>
          </p:nvPr>
        </p:nvSpPr>
        <p:spPr>
          <a:xfrm>
            <a:off x="826363" y="116551"/>
            <a:ext cx="10515600" cy="1325563"/>
          </a:xfrm>
          <a:solidFill>
            <a:schemeClr val="accent1">
              <a:lumMod val="40000"/>
              <a:lumOff val="60000"/>
            </a:schemeClr>
          </a:solidFill>
          <a:ln>
            <a:noFill/>
          </a:ln>
          <a:effectLst>
            <a:softEdge rad="12700"/>
          </a:effectLst>
          <a:scene3d>
            <a:camera prst="orthographicFront">
              <a:rot lat="0" lon="0" rev="0"/>
            </a:camera>
            <a:lightRig rig="glow" dir="t">
              <a:rot lat="0" lon="0" rev="14100000"/>
            </a:lightRig>
          </a:scene3d>
          <a:sp3d prstMaterial="softEdge">
            <a:bevelT w="127000" prst="artDeco"/>
          </a:sp3d>
        </p:spPr>
        <p:txBody>
          <a:bodyPr/>
          <a:lstStyle/>
          <a:p>
            <a:pPr algn="ctr"/>
            <a:r>
              <a:rPr lang="tr-TR" b="1" dirty="0"/>
              <a:t>İLETİŞİM NEDİR ?</a:t>
            </a:r>
          </a:p>
        </p:txBody>
      </p:sp>
      <p:sp>
        <p:nvSpPr>
          <p:cNvPr id="3" name="İçerik Yer Tutucusu 2">
            <a:extLst>
              <a:ext uri="{FF2B5EF4-FFF2-40B4-BE49-F238E27FC236}">
                <a16:creationId xmlns:a16="http://schemas.microsoft.com/office/drawing/2014/main" id="{6F41564A-FEB1-40D1-9719-0434D78B30D2}"/>
              </a:ext>
            </a:extLst>
          </p:cNvPr>
          <p:cNvSpPr>
            <a:spLocks noGrp="1"/>
          </p:cNvSpPr>
          <p:nvPr>
            <p:ph idx="1"/>
          </p:nvPr>
        </p:nvSpPr>
        <p:spPr>
          <a:xfrm>
            <a:off x="826363" y="1574137"/>
            <a:ext cx="10515600" cy="5167312"/>
          </a:xfrm>
          <a:solidFill>
            <a:schemeClr val="accent4">
              <a:lumMod val="40000"/>
              <a:lumOff val="60000"/>
            </a:schemeClr>
          </a:solidFill>
        </p:spPr>
        <p:txBody>
          <a:bodyPr>
            <a:normAutofit fontScale="85000" lnSpcReduction="10000"/>
          </a:bodyPr>
          <a:lstStyle/>
          <a:p>
            <a:pPr marL="0" indent="0" algn="just">
              <a:buNone/>
            </a:pPr>
            <a:r>
              <a:rPr lang="tr-TR" sz="3300" dirty="0"/>
              <a:t>İnsanlar arası iletişim; kişilerin birbirlerine bilinçli veya bilinçsiz olarak duygu ve düşüncelerini aktardıkları bir süreçtir. Bu sürecin başarısı, bireyin yaşamındaki mutluluğun temelini oluşturur. Genç ya da çocuk, her yaşta çevresindeki kişilerle iyi ilişki içinde olan bireylerin kendilerine güven duyguları gelişir, kişiler arası ilişkilerde karşılıklı saygı duymayı öğrenirler.</a:t>
            </a:r>
          </a:p>
          <a:p>
            <a:pPr marL="0" indent="0" algn="just">
              <a:buNone/>
            </a:pPr>
            <a:r>
              <a:rPr lang="tr-TR" sz="3300" dirty="0"/>
              <a:t>	</a:t>
            </a:r>
          </a:p>
          <a:p>
            <a:pPr marL="0" indent="0" algn="just">
              <a:buNone/>
            </a:pPr>
            <a:r>
              <a:rPr lang="tr-TR" sz="3300" dirty="0"/>
              <a:t>En temel tanımı ile iletişim, insanın kendini, duygu ve düşüncelerini, gereksinimlerini anlatma ve başkalarını anlama yoludur.</a:t>
            </a:r>
          </a:p>
          <a:p>
            <a:pPr marL="0" indent="0">
              <a:buNone/>
            </a:pPr>
            <a:r>
              <a:rPr lang="tr-TR" sz="3300" dirty="0"/>
              <a:t>İki insan birbirinin farkına vardığı anda başlar</a:t>
            </a:r>
          </a:p>
          <a:p>
            <a:pPr marL="0" indent="0">
              <a:buNone/>
            </a:pPr>
            <a:r>
              <a:rPr lang="tr-TR" sz="3300" dirty="0"/>
              <a:t>       Kişilerin    </a:t>
            </a:r>
          </a:p>
          <a:p>
            <a:pPr lvl="1"/>
            <a:r>
              <a:rPr lang="tr-TR" sz="3300" dirty="0"/>
              <a:t>             söylediği /söylemediği </a:t>
            </a:r>
          </a:p>
          <a:p>
            <a:pPr lvl="1"/>
            <a:r>
              <a:rPr lang="tr-TR" sz="3300" dirty="0"/>
              <a:t>             yaptığı /yapmadığı   her şeyin anlamı vardır.</a:t>
            </a:r>
          </a:p>
          <a:p>
            <a:pPr lvl="1"/>
            <a:endParaRPr lang="tr-TR" sz="3200" dirty="0"/>
          </a:p>
          <a:p>
            <a:pPr marL="0" indent="0">
              <a:buNone/>
            </a:pPr>
            <a:endParaRPr lang="tr-TR" dirty="0"/>
          </a:p>
        </p:txBody>
      </p:sp>
    </p:spTree>
    <p:extLst>
      <p:ext uri="{BB962C8B-B14F-4D97-AF65-F5344CB8AC3E}">
        <p14:creationId xmlns:p14="http://schemas.microsoft.com/office/powerpoint/2010/main" val="416989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2CD1FEF3-D972-404A-A03D-E8C05433232A}"/>
              </a:ext>
            </a:extLst>
          </p:cNvPr>
          <p:cNvSpPr/>
          <p:nvPr/>
        </p:nvSpPr>
        <p:spPr>
          <a:xfrm>
            <a:off x="0" y="0"/>
            <a:ext cx="12192000" cy="7417415"/>
          </a:xfrm>
          <a:prstGeom prst="rect">
            <a:avLst/>
          </a:prstGeom>
          <a:solidFill>
            <a:schemeClr val="accent5">
              <a:lumMod val="20000"/>
              <a:lumOff val="80000"/>
            </a:schemeClr>
          </a:solidFill>
        </p:spPr>
        <p:txBody>
          <a:bodyPr wrap="square">
            <a:spAutoFit/>
          </a:bodyPr>
          <a:lstStyle/>
          <a:p>
            <a:endParaRPr lang="tr-TR" sz="2800" dirty="0"/>
          </a:p>
          <a:p>
            <a:pPr algn="just"/>
            <a:r>
              <a:rPr lang="tr-TR" sz="2800" b="1" dirty="0"/>
              <a:t>11. Empatinin gelişmesi zamanla ve yavaş yavaş olur. Üstelik unutmayın ki bencillik çocuk olmanın bir parçasıdır. 3 yaşına kadar beklentinizi sınırlı tutun. Yetişkin olup da bencilliği bırakamamış nice kişi mutlaka tanırsınız. </a:t>
            </a:r>
          </a:p>
          <a:p>
            <a:pPr algn="just"/>
            <a:endParaRPr lang="tr-TR" sz="2800" b="1" dirty="0"/>
          </a:p>
          <a:p>
            <a:pPr algn="just"/>
            <a:endParaRPr lang="tr-TR" sz="2800" b="1" dirty="0"/>
          </a:p>
          <a:p>
            <a:pPr algn="just"/>
            <a:r>
              <a:rPr lang="tr-TR" sz="2800" b="1" dirty="0"/>
              <a:t>ARKADAŞLIK </a:t>
            </a:r>
          </a:p>
          <a:p>
            <a:pPr algn="just"/>
            <a:endParaRPr lang="tr-TR" sz="2800" b="1" dirty="0"/>
          </a:p>
          <a:p>
            <a:pPr algn="just"/>
            <a:r>
              <a:rPr lang="tr-TR" sz="2800" b="1" dirty="0"/>
              <a:t>Okul öncesi yıllar ( 3-5-6yaş) Hem olumlu hem de olumsuz etkileşimler vardır. Arkadaşlık oyun oynama aracıdır. </a:t>
            </a:r>
          </a:p>
          <a:p>
            <a:pPr algn="just"/>
            <a:r>
              <a:rPr lang="tr-TR" sz="2800" b="1" dirty="0"/>
              <a:t>Tek başına olmak tercih sebebi olabilir.</a:t>
            </a:r>
          </a:p>
          <a:p>
            <a:pPr algn="just"/>
            <a:r>
              <a:rPr lang="tr-TR" sz="2800" b="1" dirty="0"/>
              <a:t> 5 yaş Grup arkadaşlığı önem kazanmaya başlar. </a:t>
            </a:r>
          </a:p>
          <a:p>
            <a:pPr algn="just"/>
            <a:r>
              <a:rPr lang="tr-TR" sz="2800" b="1" dirty="0"/>
              <a:t>Yaşıtları ile ilişkileri artmaya başlar. </a:t>
            </a:r>
            <a:endParaRPr lang="tr-TR" sz="2800" dirty="0"/>
          </a:p>
          <a:p>
            <a:endParaRPr lang="tr-TR" sz="2800" dirty="0"/>
          </a:p>
          <a:p>
            <a:endParaRPr lang="tr-TR" sz="2800" dirty="0"/>
          </a:p>
          <a:p>
            <a:endParaRPr lang="tr-TR" sz="2800" dirty="0"/>
          </a:p>
          <a:p>
            <a:endParaRPr lang="tr-TR" sz="2800" dirty="0"/>
          </a:p>
        </p:txBody>
      </p:sp>
    </p:spTree>
    <p:extLst>
      <p:ext uri="{BB962C8B-B14F-4D97-AF65-F5344CB8AC3E}">
        <p14:creationId xmlns:p14="http://schemas.microsoft.com/office/powerpoint/2010/main" val="38550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361967D6-DFE2-4C1E-8741-5C701BDC7374}"/>
              </a:ext>
            </a:extLst>
          </p:cNvPr>
          <p:cNvSpPr/>
          <p:nvPr/>
        </p:nvSpPr>
        <p:spPr>
          <a:xfrm>
            <a:off x="0" y="0"/>
            <a:ext cx="12192000" cy="7478970"/>
          </a:xfrm>
          <a:prstGeom prst="rect">
            <a:avLst/>
          </a:prstGeom>
          <a:solidFill>
            <a:schemeClr val="accent5">
              <a:lumMod val="20000"/>
              <a:lumOff val="80000"/>
            </a:schemeClr>
          </a:solidFill>
        </p:spPr>
        <p:txBody>
          <a:bodyPr wrap="square">
            <a:spAutoFit/>
          </a:bodyPr>
          <a:lstStyle/>
          <a:p>
            <a:pPr algn="ctr"/>
            <a:r>
              <a:rPr lang="tr-TR" sz="3200" b="1" dirty="0"/>
              <a:t>Çocuğun arkadaş edinebilmesi ve arkadaşlıklarını devam ettirebilmesi için neler önem taşır? </a:t>
            </a:r>
          </a:p>
          <a:p>
            <a:pPr algn="ctr"/>
            <a:endParaRPr lang="tr-TR" sz="3200" b="1" dirty="0"/>
          </a:p>
          <a:p>
            <a:r>
              <a:rPr lang="tr-TR" sz="3200" b="1" dirty="0"/>
              <a:t>Arkadaşlarına karşı atılgan davranışlar gösterebilme, </a:t>
            </a:r>
          </a:p>
          <a:p>
            <a:r>
              <a:rPr lang="tr-TR" sz="3200" b="1" dirty="0"/>
              <a:t>Devam eden bir oyuna katılabilme, </a:t>
            </a:r>
          </a:p>
          <a:p>
            <a:r>
              <a:rPr lang="tr-TR" sz="3200" b="1" dirty="0"/>
              <a:t>Kendini yeni insanlara tanıtabilme </a:t>
            </a:r>
          </a:p>
          <a:p>
            <a:r>
              <a:rPr lang="tr-TR" sz="3200" b="1" dirty="0"/>
              <a:t>Başkalarının duygularını anlayabilme ve kendi duygularını onlarla paylaşabilme </a:t>
            </a:r>
          </a:p>
          <a:p>
            <a:r>
              <a:rPr lang="tr-TR" sz="3200" b="1" dirty="0"/>
              <a:t>Arkadaşları ile ilgili sorumluluk duyma, onlarla belli kurallar doğrultusunda iletişim kurabilme </a:t>
            </a:r>
          </a:p>
          <a:p>
            <a:r>
              <a:rPr lang="tr-TR" sz="3200" b="1" dirty="0"/>
              <a:t>Oyun oynarken paylaşım ve yardımlaşmada bulunabilme </a:t>
            </a:r>
          </a:p>
          <a:p>
            <a:r>
              <a:rPr lang="tr-TR" sz="3200" b="1" dirty="0"/>
              <a:t>Kendini kontrol edebilme gücüne sahip olabilme, öfkelendiğinde şiddete başvurmadan çözüme ulaşabilme </a:t>
            </a:r>
          </a:p>
          <a:p>
            <a:r>
              <a:rPr lang="tr-TR" sz="3200" b="1" dirty="0"/>
              <a:t>Uygun fiziksel koşullar (temizlik ve giyim alışkanlıkları)</a:t>
            </a:r>
          </a:p>
          <a:p>
            <a:endParaRPr lang="tr-TR" sz="3200" dirty="0"/>
          </a:p>
        </p:txBody>
      </p:sp>
    </p:spTree>
    <p:extLst>
      <p:ext uri="{BB962C8B-B14F-4D97-AF65-F5344CB8AC3E}">
        <p14:creationId xmlns:p14="http://schemas.microsoft.com/office/powerpoint/2010/main" val="1816489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A9FC44B-C358-450F-9FC4-36B07B46B4C6}"/>
              </a:ext>
            </a:extLst>
          </p:cNvPr>
          <p:cNvSpPr/>
          <p:nvPr/>
        </p:nvSpPr>
        <p:spPr>
          <a:xfrm>
            <a:off x="0" y="0"/>
            <a:ext cx="12192000" cy="7632859"/>
          </a:xfrm>
          <a:prstGeom prst="rect">
            <a:avLst/>
          </a:prstGeom>
          <a:solidFill>
            <a:schemeClr val="accent6">
              <a:lumMod val="40000"/>
              <a:lumOff val="60000"/>
            </a:schemeClr>
          </a:solidFill>
        </p:spPr>
        <p:txBody>
          <a:bodyPr wrap="square">
            <a:spAutoFit/>
          </a:bodyPr>
          <a:lstStyle/>
          <a:p>
            <a:pPr algn="ctr"/>
            <a:endParaRPr lang="tr-TR" sz="3200" b="1" u="sng" dirty="0">
              <a:solidFill>
                <a:srgbClr val="FF0000"/>
              </a:solidFill>
              <a:effectLst>
                <a:outerShdw blurRad="38100" dist="38100" dir="2700000" algn="tl">
                  <a:srgbClr val="000000">
                    <a:alpha val="43137"/>
                  </a:srgbClr>
                </a:outerShdw>
              </a:effectLst>
            </a:endParaRPr>
          </a:p>
          <a:p>
            <a:pPr algn="ctr"/>
            <a:r>
              <a:rPr lang="tr-TR" sz="3200" b="1" u="sng" dirty="0">
                <a:solidFill>
                  <a:srgbClr val="FF0000"/>
                </a:solidFill>
                <a:effectLst>
                  <a:outerShdw blurRad="38100" dist="38100" dir="2700000" algn="tl">
                    <a:srgbClr val="000000">
                      <a:alpha val="43137"/>
                    </a:srgbClr>
                  </a:outerShdw>
                </a:effectLst>
              </a:rPr>
              <a:t>4. BEN DİLİ KULLANMAK</a:t>
            </a:r>
          </a:p>
          <a:p>
            <a:pPr algn="ctr"/>
            <a:endParaRPr lang="tr-TR" sz="3200" b="1" u="sng" dirty="0">
              <a:solidFill>
                <a:srgbClr val="FF0000"/>
              </a:solidFill>
              <a:effectLst>
                <a:outerShdw blurRad="38100" dist="38100" dir="2700000" algn="tl">
                  <a:srgbClr val="000000">
                    <a:alpha val="43137"/>
                  </a:srgbClr>
                </a:outerShdw>
              </a:effectLst>
            </a:endParaRPr>
          </a:p>
          <a:p>
            <a:r>
              <a:rPr lang="tr-TR" sz="3200" dirty="0"/>
              <a:t>	</a:t>
            </a:r>
            <a:r>
              <a:rPr lang="tr-TR" sz="2800" dirty="0"/>
              <a:t>"Ben" dili, kişinin o anda </a:t>
            </a:r>
            <a:r>
              <a:rPr lang="tr-TR" sz="2800" dirty="0" err="1"/>
              <a:t>karsılaştığı</a:t>
            </a:r>
            <a:r>
              <a:rPr lang="tr-TR" sz="2800" dirty="0"/>
              <a:t> durum veya davranış karsısında, kişisel tepkisini duygu ve düşüncelerle açıklayan bir ifade tarzıdır.</a:t>
            </a:r>
          </a:p>
          <a:p>
            <a:r>
              <a:rPr lang="tr-TR" sz="2800" dirty="0"/>
              <a:t>	Ben dili paylaşımcı, iletişimci ve insanların hoşuna giden bir dildir.</a:t>
            </a:r>
          </a:p>
          <a:p>
            <a:r>
              <a:rPr lang="tr-TR" sz="2800" dirty="0"/>
              <a:t>Bu dil güven verir ve özgüveni artırır.</a:t>
            </a:r>
          </a:p>
          <a:p>
            <a:r>
              <a:rPr lang="tr-TR" sz="2800" dirty="0"/>
              <a:t>Bireyleri cesaretlendirir, motive eder ve istendik davranışları yapmaya teşvik eder.</a:t>
            </a:r>
          </a:p>
          <a:p>
            <a:r>
              <a:rPr lang="tr-TR" sz="2800" dirty="0"/>
              <a:t>	Ben dili direnç ve başkaldırmayı daha az ortaya çıkarır ve davranışın değişmesinde karşı tarafa sorumluluk verir.</a:t>
            </a:r>
          </a:p>
          <a:p>
            <a:r>
              <a:rPr lang="tr-TR" sz="2800" dirty="0"/>
              <a:t>Örneğin;</a:t>
            </a:r>
          </a:p>
          <a:p>
            <a:r>
              <a:rPr lang="tr-TR" sz="2800" dirty="0"/>
              <a:t>“Odanı toplamadığın zaman üzülüyorum.”</a:t>
            </a:r>
          </a:p>
          <a:p>
            <a:r>
              <a:rPr lang="tr-TR" sz="2800" dirty="0"/>
              <a:t>“Gerçekten hayal kırıklığına uğradım” </a:t>
            </a:r>
          </a:p>
          <a:p>
            <a:r>
              <a:rPr lang="tr-TR" sz="2800" dirty="0"/>
              <a:t>“Eve geç kaldığın zaman çok merak ediyorum.”  </a:t>
            </a:r>
          </a:p>
          <a:p>
            <a:endParaRPr lang="tr-TR" sz="3200" dirty="0"/>
          </a:p>
          <a:p>
            <a:endParaRPr lang="tr-TR" sz="3200" dirty="0"/>
          </a:p>
          <a:p>
            <a:endParaRPr lang="tr-TR" dirty="0"/>
          </a:p>
        </p:txBody>
      </p:sp>
    </p:spTree>
    <p:extLst>
      <p:ext uri="{BB962C8B-B14F-4D97-AF65-F5344CB8AC3E}">
        <p14:creationId xmlns:p14="http://schemas.microsoft.com/office/powerpoint/2010/main" val="233296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88AE02A-DABD-4C2B-8800-BBAE9BD3B80B}"/>
              </a:ext>
            </a:extLst>
          </p:cNvPr>
          <p:cNvSpPr/>
          <p:nvPr/>
        </p:nvSpPr>
        <p:spPr>
          <a:xfrm>
            <a:off x="0" y="0"/>
            <a:ext cx="22294601" cy="7109639"/>
          </a:xfrm>
          <a:prstGeom prst="rect">
            <a:avLst/>
          </a:prstGeom>
          <a:solidFill>
            <a:schemeClr val="accent1">
              <a:lumMod val="40000"/>
              <a:lumOff val="60000"/>
            </a:schemeClr>
          </a:solidFill>
        </p:spPr>
        <p:txBody>
          <a:bodyPr wrap="square">
            <a:spAutoFit/>
          </a:bodyPr>
          <a:lstStyle/>
          <a:p>
            <a:endParaRPr lang="tr-TR" dirty="0"/>
          </a:p>
          <a:p>
            <a:r>
              <a:rPr lang="tr-TR" b="1" dirty="0">
                <a:solidFill>
                  <a:srgbClr val="FF0000"/>
                </a:solidFill>
                <a:effectLst>
                  <a:outerShdw blurRad="38100" dist="38100" dir="2700000" algn="tl">
                    <a:srgbClr val="000000">
                      <a:alpha val="43137"/>
                    </a:srgbClr>
                  </a:outerShdw>
                </a:effectLst>
              </a:rPr>
              <a:t>                                                                              </a:t>
            </a:r>
            <a:r>
              <a:rPr lang="tr-TR" b="1" u="sng" dirty="0">
                <a:solidFill>
                  <a:srgbClr val="FF0000"/>
                </a:solidFill>
                <a:effectLst>
                  <a:outerShdw blurRad="38100" dist="38100" dir="2700000" algn="tl">
                    <a:srgbClr val="000000">
                      <a:alpha val="43137"/>
                    </a:srgbClr>
                  </a:outerShdw>
                </a:effectLst>
              </a:rPr>
              <a:t>SEN DİLİ</a:t>
            </a:r>
          </a:p>
          <a:p>
            <a:endParaRPr lang="tr-TR" dirty="0"/>
          </a:p>
          <a:p>
            <a:pPr>
              <a:lnSpc>
                <a:spcPct val="200000"/>
              </a:lnSpc>
            </a:pPr>
            <a:r>
              <a:rPr lang="tr-TR" sz="2400" b="1" dirty="0"/>
              <a:t>"Sen" mesajı iletişimi engeller. Sen mesajı, sen dilidir ve genellikle kızgınlık ifadesi için kullanılır. </a:t>
            </a:r>
          </a:p>
          <a:p>
            <a:pPr>
              <a:lnSpc>
                <a:spcPct val="200000"/>
              </a:lnSpc>
            </a:pPr>
            <a:r>
              <a:rPr lang="tr-TR" sz="2400" b="1" dirty="0"/>
              <a:t>Sen mesajları, bizim hakkımızda bir ileti göndermez, odak hep karşımızdaki kişidir.</a:t>
            </a:r>
          </a:p>
          <a:p>
            <a:pPr>
              <a:lnSpc>
                <a:spcPct val="200000"/>
              </a:lnSpc>
            </a:pPr>
            <a:r>
              <a:rPr lang="tr-TR" sz="2400" b="1" dirty="0"/>
              <a:t>Örneğin;</a:t>
            </a:r>
          </a:p>
          <a:p>
            <a:pPr>
              <a:lnSpc>
                <a:spcPct val="200000"/>
              </a:lnSpc>
            </a:pPr>
            <a:r>
              <a:rPr lang="tr-TR" sz="2400" b="1" dirty="0"/>
              <a:t>Çok kabasın! Her zaman sözümü kesiyorsun! </a:t>
            </a:r>
          </a:p>
          <a:p>
            <a:pPr>
              <a:lnSpc>
                <a:spcPct val="200000"/>
              </a:lnSpc>
            </a:pPr>
            <a:r>
              <a:rPr lang="tr-TR" sz="2400" b="1" dirty="0"/>
              <a:t>Kes şunu! Çekiştirip durma kolumu! </a:t>
            </a:r>
          </a:p>
          <a:p>
            <a:pPr>
              <a:lnSpc>
                <a:spcPct val="200000"/>
              </a:lnSpc>
            </a:pPr>
            <a:r>
              <a:rPr lang="tr-TR" sz="2400" b="1" dirty="0"/>
              <a:t>Her akşam aynı şey, tutturuyorsun oyun oynayalım diye! </a:t>
            </a:r>
          </a:p>
          <a:p>
            <a:pPr>
              <a:lnSpc>
                <a:spcPct val="200000"/>
              </a:lnSpc>
            </a:pPr>
            <a:r>
              <a:rPr lang="tr-TR" sz="2400" b="1" dirty="0"/>
              <a:t>Benim yorgun olabileceğim hiç aklına gelmiyor değil mi? </a:t>
            </a:r>
          </a:p>
          <a:p>
            <a:pPr>
              <a:lnSpc>
                <a:spcPct val="200000"/>
              </a:lnSpc>
            </a:pPr>
            <a:endParaRPr lang="tr-TR" sz="2400" dirty="0"/>
          </a:p>
          <a:p>
            <a:endParaRPr lang="tr-TR" dirty="0"/>
          </a:p>
        </p:txBody>
      </p:sp>
    </p:spTree>
    <p:extLst>
      <p:ext uri="{BB962C8B-B14F-4D97-AF65-F5344CB8AC3E}">
        <p14:creationId xmlns:p14="http://schemas.microsoft.com/office/powerpoint/2010/main" val="426831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38F5D1B-A8BC-4DD3-9F15-B9A59AB8DEE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3620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FB2B3DB4-88DC-40E2-AD1A-24B21B302C00}"/>
              </a:ext>
            </a:extLst>
          </p:cNvPr>
          <p:cNvSpPr/>
          <p:nvPr/>
        </p:nvSpPr>
        <p:spPr>
          <a:xfrm>
            <a:off x="0" y="0"/>
            <a:ext cx="12192000" cy="7478970"/>
          </a:xfrm>
          <a:prstGeom prst="rect">
            <a:avLst/>
          </a:prstGeom>
          <a:solidFill>
            <a:schemeClr val="accent6">
              <a:lumMod val="20000"/>
              <a:lumOff val="80000"/>
            </a:schemeClr>
          </a:solidFill>
        </p:spPr>
        <p:txBody>
          <a:bodyPr wrap="square">
            <a:spAutoFit/>
          </a:bodyPr>
          <a:lstStyle/>
          <a:p>
            <a:pPr algn="just"/>
            <a:endParaRPr lang="tr-TR" sz="3200" dirty="0"/>
          </a:p>
          <a:p>
            <a:pPr algn="just"/>
            <a:r>
              <a:rPr lang="tr-TR" sz="3200" dirty="0"/>
              <a:t>	</a:t>
            </a:r>
            <a:r>
              <a:rPr lang="tr-TR" sz="3200" b="1" dirty="0"/>
              <a:t>Birçok yetişkinde şu düşünceler olabilir: «Ne söylesem, ne yapsam anlamıyor.» «Bu çocuk yüzünden artık çileden çıkıyorum.» Yetişkinler anlaşamadıkları ya da kendileri için sorun olarak gördükleri, ancak çocuk için sorun olmayan durumlarda ne yapmalıdırlar? Burada etkili iletişim yolu ben-iletileridir. Ben iletileri var olan sorunu çözmek için değil, yetişkinin duygu ve düşüncelerini iletmek için kullanılabileceği bir yöntemdir. Böylece çocuk ortada bir sorun olduğunu ve bu durumun karşısındakini rahatsız ettiğini anlayacaktır. Ben dili ile konuşmak kişinin sadece kendinden konuşması veya kendini övmesi, öne sürmesi demek değildir. "Ben" dili, kişinin o anda karşılaştığı durum veya davranış karşısında, kişisel tepkisini duygu ve düşüncelerle açıklayan bir ifade tarzıdır. Duygu ve düşüncelerimizi içtenlikle ifade etmemizdir. </a:t>
            </a:r>
          </a:p>
          <a:p>
            <a:pPr algn="just"/>
            <a:endParaRPr lang="tr-TR" sz="3200" dirty="0"/>
          </a:p>
        </p:txBody>
      </p:sp>
    </p:spTree>
    <p:extLst>
      <p:ext uri="{BB962C8B-B14F-4D97-AF65-F5344CB8AC3E}">
        <p14:creationId xmlns:p14="http://schemas.microsoft.com/office/powerpoint/2010/main" val="1896410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68345968-D98C-4F8F-BB95-5B4522E68DD1}"/>
              </a:ext>
            </a:extLst>
          </p:cNvPr>
          <p:cNvSpPr/>
          <p:nvPr/>
        </p:nvSpPr>
        <p:spPr>
          <a:xfrm>
            <a:off x="0" y="0"/>
            <a:ext cx="12192000" cy="6986528"/>
          </a:xfrm>
          <a:prstGeom prst="rect">
            <a:avLst/>
          </a:prstGeom>
          <a:solidFill>
            <a:schemeClr val="accent6">
              <a:lumMod val="20000"/>
              <a:lumOff val="80000"/>
            </a:schemeClr>
          </a:solidFill>
        </p:spPr>
        <p:txBody>
          <a:bodyPr wrap="square">
            <a:spAutoFit/>
          </a:bodyPr>
          <a:lstStyle/>
          <a:p>
            <a:pPr algn="just"/>
            <a:r>
              <a:rPr lang="tr-TR" sz="3200" b="1" dirty="0"/>
              <a:t>	Başkalarıyla ilgili değerlendirme ve yorumlarımızı değil, kendi duygu ve yaşantılarımızı açıklarlar. "Ben" mesajını duyan kişi, karşısındakine ne hissettirdiğini öğrenir ve eğer bu olumsuz bir duyguysa, kendi isteğiyle davranışını değiştirir ya da değiştirmez. "Sen" mesajı iletişimi engeller. Sen mesajı, sen dilidir ve genellikle kızgınlık ifadesi için kullanılır. Sen mesajları, bizim hakkımızda bir ileti göndermez, odak hep karşımızdaki kişidir. Sen Dili Şu odanın haline bak, bir de utanmadan benimle oynamak istiyorsun. Yemeğini yeme, büyüme de gör. Bir daha geç yatarsan seni uyandırmayacağım, okula da gidemezsin. Ben Dili ne </a:t>
            </a:r>
            <a:r>
              <a:rPr lang="tr-TR" sz="3200" b="1" dirty="0" err="1"/>
              <a:t>örnekler;'odan</a:t>
            </a:r>
            <a:r>
              <a:rPr lang="tr-TR" sz="3200" b="1" dirty="0"/>
              <a:t> dağınık olunca odanı ben toplamak zorunda kalıyorum ve sana vakit ayıramıyorum.' 'Yemek yemediğin zaman sağlığın konusunda endişeleniyorum.'' Geç yattığın zaman seni uyandırmakta güçlük çekiyorum ve uykusuz kalacağın için üzülüyorum.</a:t>
            </a:r>
          </a:p>
        </p:txBody>
      </p:sp>
    </p:spTree>
    <p:extLst>
      <p:ext uri="{BB962C8B-B14F-4D97-AF65-F5344CB8AC3E}">
        <p14:creationId xmlns:p14="http://schemas.microsoft.com/office/powerpoint/2010/main" val="2893433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8FA17B3-B888-4E77-AC64-3793CF5D14A9}"/>
              </a:ext>
            </a:extLst>
          </p:cNvPr>
          <p:cNvSpPr/>
          <p:nvPr/>
        </p:nvSpPr>
        <p:spPr>
          <a:xfrm>
            <a:off x="0" y="0"/>
            <a:ext cx="12192000" cy="7171194"/>
          </a:xfrm>
          <a:prstGeom prst="rect">
            <a:avLst/>
          </a:prstGeom>
          <a:solidFill>
            <a:schemeClr val="accent5">
              <a:lumMod val="20000"/>
              <a:lumOff val="80000"/>
            </a:schemeClr>
          </a:solidFill>
        </p:spPr>
        <p:txBody>
          <a:bodyPr wrap="square">
            <a:spAutoFit/>
          </a:bodyPr>
          <a:lstStyle/>
          <a:p>
            <a:endParaRPr lang="tr-TR" dirty="0"/>
          </a:p>
          <a:p>
            <a:pPr algn="ctr"/>
            <a:r>
              <a:rPr lang="tr-TR" sz="3200" b="1" u="sng" dirty="0">
                <a:solidFill>
                  <a:srgbClr val="FF0000"/>
                </a:solidFill>
                <a:effectLst>
                  <a:outerShdw blurRad="38100" dist="38100" dir="2700000" algn="tl">
                    <a:srgbClr val="000000">
                      <a:alpha val="43137"/>
                    </a:srgbClr>
                  </a:outerShdw>
                </a:effectLst>
              </a:rPr>
              <a:t>5-BEDEN DİLİ</a:t>
            </a:r>
          </a:p>
          <a:p>
            <a:endParaRPr lang="tr-TR" sz="2800" dirty="0"/>
          </a:p>
          <a:p>
            <a:r>
              <a:rPr lang="tr-TR" sz="2800" b="1" dirty="0"/>
              <a:t>Beden zihnin uzantısıdır ve düşünce davranışlarda bir iz bırakır.</a:t>
            </a:r>
          </a:p>
          <a:p>
            <a:r>
              <a:rPr lang="tr-TR" sz="2800" b="1" dirty="0"/>
              <a:t> </a:t>
            </a:r>
          </a:p>
          <a:p>
            <a:r>
              <a:rPr lang="tr-TR" sz="2800" b="1" dirty="0"/>
              <a:t>Vücut dili günümüzde bambaşka bir önem taşıyor. İnsan insanı sadece ağzından çıkan sözlerle değil, vücut hareketleriyle de </a:t>
            </a:r>
          </a:p>
          <a:p>
            <a:r>
              <a:rPr lang="tr-TR" sz="2800" b="1" dirty="0"/>
              <a:t>değerlendiriyor ve yargılıyor. </a:t>
            </a:r>
          </a:p>
          <a:p>
            <a:endParaRPr lang="tr-TR" sz="2800" b="1" dirty="0"/>
          </a:p>
          <a:p>
            <a:r>
              <a:rPr lang="tr-TR" sz="2800" b="1" dirty="0"/>
              <a:t>Bazen bir hareket bin söze bedeldir. </a:t>
            </a:r>
          </a:p>
          <a:p>
            <a:endParaRPr lang="tr-TR" sz="2800" b="1" dirty="0"/>
          </a:p>
          <a:p>
            <a:r>
              <a:rPr lang="tr-TR" sz="2800" b="1" dirty="0"/>
              <a:t>Tüm insanlar beden dilini kullanmayı bilerek doğar, çünkü bu kendimizi ifade etmede bir gereksinimdir. </a:t>
            </a:r>
          </a:p>
          <a:p>
            <a:endParaRPr lang="tr-TR" sz="2800" b="1" dirty="0"/>
          </a:p>
          <a:p>
            <a:endParaRPr lang="tr-TR" sz="2800" b="1"/>
          </a:p>
          <a:p>
            <a:endParaRPr lang="tr-TR" sz="2800" b="1" dirty="0"/>
          </a:p>
          <a:p>
            <a:endParaRPr lang="tr-TR" dirty="0"/>
          </a:p>
        </p:txBody>
      </p:sp>
    </p:spTree>
    <p:extLst>
      <p:ext uri="{BB962C8B-B14F-4D97-AF65-F5344CB8AC3E}">
        <p14:creationId xmlns:p14="http://schemas.microsoft.com/office/powerpoint/2010/main" val="3699230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AD221C5-3535-4B11-B202-5AC6316D2617}"/>
              </a:ext>
            </a:extLst>
          </p:cNvPr>
          <p:cNvSpPr>
            <a:spLocks noGrp="1"/>
          </p:cNvSpPr>
          <p:nvPr>
            <p:ph idx="1"/>
          </p:nvPr>
        </p:nvSpPr>
        <p:spPr>
          <a:xfrm>
            <a:off x="457200" y="335902"/>
            <a:ext cx="10896600" cy="5841061"/>
          </a:xfrm>
        </p:spPr>
        <p:txBody>
          <a:bodyPr/>
          <a:lstStyle/>
          <a:p>
            <a:endParaRPr lang="tr-TR" dirty="0"/>
          </a:p>
        </p:txBody>
      </p:sp>
      <p:pic>
        <p:nvPicPr>
          <p:cNvPr id="4" name="Resim 3">
            <a:extLst>
              <a:ext uri="{FF2B5EF4-FFF2-40B4-BE49-F238E27FC236}">
                <a16:creationId xmlns:a16="http://schemas.microsoft.com/office/drawing/2014/main" id="{03808351-58C6-46B3-8A2A-28934F3C9216}"/>
              </a:ext>
            </a:extLst>
          </p:cNvPr>
          <p:cNvPicPr>
            <a:picLocks noChangeAspect="1"/>
          </p:cNvPicPr>
          <p:nvPr/>
        </p:nvPicPr>
        <p:blipFill>
          <a:blip r:embed="rId2"/>
          <a:stretch>
            <a:fillRect/>
          </a:stretch>
        </p:blipFill>
        <p:spPr>
          <a:xfrm>
            <a:off x="457200" y="335902"/>
            <a:ext cx="10896600" cy="5841061"/>
          </a:xfrm>
          <a:prstGeom prst="rect">
            <a:avLst/>
          </a:prstGeom>
        </p:spPr>
      </p:pic>
    </p:spTree>
    <p:extLst>
      <p:ext uri="{BB962C8B-B14F-4D97-AF65-F5344CB8AC3E}">
        <p14:creationId xmlns:p14="http://schemas.microsoft.com/office/powerpoint/2010/main" val="1134630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D7B1231-6FBC-4B83-86B4-13F347A0C848}"/>
              </a:ext>
            </a:extLst>
          </p:cNvPr>
          <p:cNvPicPr>
            <a:picLocks noChangeAspect="1"/>
          </p:cNvPicPr>
          <p:nvPr/>
        </p:nvPicPr>
        <p:blipFill>
          <a:blip r:embed="rId2"/>
          <a:stretch>
            <a:fillRect/>
          </a:stretch>
        </p:blipFill>
        <p:spPr>
          <a:xfrm>
            <a:off x="447870" y="279918"/>
            <a:ext cx="11262048" cy="6272654"/>
          </a:xfrm>
          <a:prstGeom prst="rect">
            <a:avLst/>
          </a:prstGeom>
        </p:spPr>
      </p:pic>
    </p:spTree>
    <p:extLst>
      <p:ext uri="{BB962C8B-B14F-4D97-AF65-F5344CB8AC3E}">
        <p14:creationId xmlns:p14="http://schemas.microsoft.com/office/powerpoint/2010/main" val="3008110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FB6C7C-6E07-4FCB-B99F-071782A5CA72}"/>
              </a:ext>
            </a:extLst>
          </p:cNvPr>
          <p:cNvSpPr>
            <a:spLocks noGrp="1"/>
          </p:cNvSpPr>
          <p:nvPr>
            <p:ph type="title"/>
          </p:nvPr>
        </p:nvSpPr>
        <p:spPr>
          <a:xfrm>
            <a:off x="838200" y="187572"/>
            <a:ext cx="10515600" cy="975403"/>
          </a:xfrm>
          <a:solidFill>
            <a:schemeClr val="accent6">
              <a:lumMod val="50000"/>
            </a:schemeClr>
          </a:solidFill>
          <a:ln>
            <a:noFill/>
          </a:ln>
          <a:effectLst/>
          <a:scene3d>
            <a:camera prst="orthographicFront">
              <a:rot lat="0" lon="0" rev="0"/>
            </a:camera>
            <a:lightRig rig="chilly" dir="t">
              <a:rot lat="0" lon="0" rev="18480000"/>
            </a:lightRig>
          </a:scene3d>
          <a:sp3d prstMaterial="clear">
            <a:bevelT h="63500"/>
          </a:sp3d>
        </p:spPr>
        <p:txBody>
          <a:bodyPr/>
          <a:lstStyle/>
          <a:p>
            <a:pPr algn="ctr"/>
            <a:r>
              <a:rPr lang="tr-TR" b="1" dirty="0"/>
              <a:t>İLETİŞİMİN ÖNEMİ </a:t>
            </a:r>
          </a:p>
        </p:txBody>
      </p:sp>
      <p:sp>
        <p:nvSpPr>
          <p:cNvPr id="3" name="İçerik Yer Tutucusu 2">
            <a:extLst>
              <a:ext uri="{FF2B5EF4-FFF2-40B4-BE49-F238E27FC236}">
                <a16:creationId xmlns:a16="http://schemas.microsoft.com/office/drawing/2014/main" id="{DC01AD06-C2D9-45B5-AA35-3EF776344760}"/>
              </a:ext>
            </a:extLst>
          </p:cNvPr>
          <p:cNvSpPr>
            <a:spLocks noGrp="1"/>
          </p:cNvSpPr>
          <p:nvPr>
            <p:ph idx="1"/>
          </p:nvPr>
        </p:nvSpPr>
        <p:spPr>
          <a:xfrm>
            <a:off x="838200" y="1384917"/>
            <a:ext cx="10515600" cy="4792046"/>
          </a:xfrm>
          <a:solidFill>
            <a:schemeClr val="accent2">
              <a:lumMod val="40000"/>
              <a:lumOff val="60000"/>
            </a:schemeClr>
          </a:solidFill>
        </p:spPr>
        <p:txBody>
          <a:bodyPr>
            <a:normAutofit lnSpcReduction="10000"/>
          </a:bodyPr>
          <a:lstStyle/>
          <a:p>
            <a:pPr marL="0" indent="0" algn="just">
              <a:buNone/>
            </a:pPr>
            <a:r>
              <a:rPr lang="tr-TR" dirty="0"/>
              <a:t>İletişim yoluyla: </a:t>
            </a:r>
          </a:p>
          <a:p>
            <a:pPr marL="0" indent="0" algn="just">
              <a:buNone/>
            </a:pPr>
            <a:r>
              <a:rPr lang="tr-TR" dirty="0"/>
              <a:t> Birbirimizi anlamaya</a:t>
            </a:r>
          </a:p>
          <a:p>
            <a:pPr marL="0" indent="0" algn="just">
              <a:buNone/>
            </a:pPr>
            <a:r>
              <a:rPr lang="tr-TR" dirty="0"/>
              <a:t> Sevmeyi öğrenmeye</a:t>
            </a:r>
          </a:p>
          <a:p>
            <a:pPr marL="0" indent="0" algn="just">
              <a:buNone/>
            </a:pPr>
            <a:r>
              <a:rPr lang="tr-TR" dirty="0"/>
              <a:t> İlişkileri başlatmaya ve sonlandırmaya</a:t>
            </a:r>
          </a:p>
          <a:p>
            <a:pPr marL="0" indent="0" algn="just">
              <a:buNone/>
            </a:pPr>
            <a:r>
              <a:rPr lang="tr-TR" dirty="0"/>
              <a:t> Kendimiz hakkında daha fazla bilgi edinmeye</a:t>
            </a:r>
          </a:p>
          <a:p>
            <a:pPr marL="0" indent="0" algn="just">
              <a:buNone/>
            </a:pPr>
            <a:r>
              <a:rPr lang="tr-TR" dirty="0"/>
              <a:t> Başkalarının bizi nasıl algıladıklarını öğrenmeye</a:t>
            </a:r>
          </a:p>
          <a:p>
            <a:pPr marL="0" indent="0" algn="just">
              <a:buNone/>
            </a:pPr>
            <a:r>
              <a:rPr lang="tr-TR" dirty="0"/>
              <a:t>ULAŞIRIZ…</a:t>
            </a:r>
          </a:p>
          <a:p>
            <a:pPr marL="0" indent="0" algn="just">
              <a:buNone/>
            </a:pPr>
            <a:r>
              <a:rPr lang="tr-TR" dirty="0"/>
              <a:t>Araştırmalara göre bir kişi günlük yaşamının %70 ini konuşarak, dinleyerek, izleyerek yada yazarak yani iletişimde bulunarak geçirmektedir.</a:t>
            </a:r>
          </a:p>
          <a:p>
            <a:pPr marL="0" indent="0">
              <a:buNone/>
            </a:pPr>
            <a:endParaRPr lang="tr-TR" dirty="0"/>
          </a:p>
        </p:txBody>
      </p:sp>
    </p:spTree>
    <p:extLst>
      <p:ext uri="{BB962C8B-B14F-4D97-AF65-F5344CB8AC3E}">
        <p14:creationId xmlns:p14="http://schemas.microsoft.com/office/powerpoint/2010/main" val="2474985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E66A16F-86F5-4994-87F3-619FCF108E4E}"/>
              </a:ext>
            </a:extLst>
          </p:cNvPr>
          <p:cNvPicPr>
            <a:picLocks noChangeAspect="1"/>
          </p:cNvPicPr>
          <p:nvPr/>
        </p:nvPicPr>
        <p:blipFill>
          <a:blip r:embed="rId2"/>
          <a:stretch>
            <a:fillRect/>
          </a:stretch>
        </p:blipFill>
        <p:spPr>
          <a:xfrm>
            <a:off x="429209" y="391886"/>
            <a:ext cx="11439330" cy="6036906"/>
          </a:xfrm>
          <a:prstGeom prst="rect">
            <a:avLst/>
          </a:prstGeom>
        </p:spPr>
      </p:pic>
    </p:spTree>
    <p:extLst>
      <p:ext uri="{BB962C8B-B14F-4D97-AF65-F5344CB8AC3E}">
        <p14:creationId xmlns:p14="http://schemas.microsoft.com/office/powerpoint/2010/main" val="97732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91D09699-AE57-4746-921D-C91294D214FD}"/>
              </a:ext>
            </a:extLst>
          </p:cNvPr>
          <p:cNvPicPr>
            <a:picLocks noChangeAspect="1"/>
          </p:cNvPicPr>
          <p:nvPr/>
        </p:nvPicPr>
        <p:blipFill>
          <a:blip r:embed="rId2"/>
          <a:stretch>
            <a:fillRect/>
          </a:stretch>
        </p:blipFill>
        <p:spPr>
          <a:xfrm>
            <a:off x="614265" y="401215"/>
            <a:ext cx="10963469" cy="5859625"/>
          </a:xfrm>
          <a:prstGeom prst="rect">
            <a:avLst/>
          </a:prstGeom>
        </p:spPr>
      </p:pic>
    </p:spTree>
    <p:extLst>
      <p:ext uri="{BB962C8B-B14F-4D97-AF65-F5344CB8AC3E}">
        <p14:creationId xmlns:p14="http://schemas.microsoft.com/office/powerpoint/2010/main" val="1699101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A38DCAF-0EA1-4D99-836A-46869F15956B}"/>
              </a:ext>
            </a:extLst>
          </p:cNvPr>
          <p:cNvPicPr>
            <a:picLocks noChangeAspect="1"/>
          </p:cNvPicPr>
          <p:nvPr/>
        </p:nvPicPr>
        <p:blipFill>
          <a:blip r:embed="rId2"/>
          <a:stretch>
            <a:fillRect/>
          </a:stretch>
        </p:blipFill>
        <p:spPr>
          <a:xfrm>
            <a:off x="550506" y="522514"/>
            <a:ext cx="11252718" cy="5747657"/>
          </a:xfrm>
          <a:prstGeom prst="rect">
            <a:avLst/>
          </a:prstGeom>
        </p:spPr>
      </p:pic>
    </p:spTree>
    <p:extLst>
      <p:ext uri="{BB962C8B-B14F-4D97-AF65-F5344CB8AC3E}">
        <p14:creationId xmlns:p14="http://schemas.microsoft.com/office/powerpoint/2010/main" val="1624354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F2716024-9F80-4EBD-9C57-59E51E7A89A6}"/>
              </a:ext>
            </a:extLst>
          </p:cNvPr>
          <p:cNvPicPr>
            <a:picLocks noChangeAspect="1"/>
          </p:cNvPicPr>
          <p:nvPr/>
        </p:nvPicPr>
        <p:blipFill>
          <a:blip r:embed="rId2"/>
          <a:stretch>
            <a:fillRect/>
          </a:stretch>
        </p:blipFill>
        <p:spPr>
          <a:xfrm>
            <a:off x="989045" y="205273"/>
            <a:ext cx="10860833" cy="6410131"/>
          </a:xfrm>
          <a:prstGeom prst="rect">
            <a:avLst/>
          </a:prstGeom>
        </p:spPr>
      </p:pic>
    </p:spTree>
    <p:extLst>
      <p:ext uri="{BB962C8B-B14F-4D97-AF65-F5344CB8AC3E}">
        <p14:creationId xmlns:p14="http://schemas.microsoft.com/office/powerpoint/2010/main" val="2525583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B3BC7CD-2DB0-4CF4-9583-B376CE11C46B}"/>
              </a:ext>
            </a:extLst>
          </p:cNvPr>
          <p:cNvPicPr>
            <a:picLocks noChangeAspect="1"/>
          </p:cNvPicPr>
          <p:nvPr/>
        </p:nvPicPr>
        <p:blipFill>
          <a:blip r:embed="rId2"/>
          <a:stretch>
            <a:fillRect/>
          </a:stretch>
        </p:blipFill>
        <p:spPr>
          <a:xfrm>
            <a:off x="503853" y="516608"/>
            <a:ext cx="11243388" cy="5824784"/>
          </a:xfrm>
          <a:prstGeom prst="rect">
            <a:avLst/>
          </a:prstGeom>
        </p:spPr>
      </p:pic>
    </p:spTree>
    <p:extLst>
      <p:ext uri="{BB962C8B-B14F-4D97-AF65-F5344CB8AC3E}">
        <p14:creationId xmlns:p14="http://schemas.microsoft.com/office/powerpoint/2010/main" val="1691328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F46DD86-476D-4509-BFE1-121A5499B44E}"/>
              </a:ext>
            </a:extLst>
          </p:cNvPr>
          <p:cNvPicPr>
            <a:picLocks noChangeAspect="1"/>
          </p:cNvPicPr>
          <p:nvPr/>
        </p:nvPicPr>
        <p:blipFill>
          <a:blip r:embed="rId2"/>
          <a:stretch>
            <a:fillRect/>
          </a:stretch>
        </p:blipFill>
        <p:spPr>
          <a:xfrm>
            <a:off x="485192" y="401217"/>
            <a:ext cx="11243388" cy="6074228"/>
          </a:xfrm>
          <a:prstGeom prst="rect">
            <a:avLst/>
          </a:prstGeom>
        </p:spPr>
      </p:pic>
    </p:spTree>
    <p:extLst>
      <p:ext uri="{BB962C8B-B14F-4D97-AF65-F5344CB8AC3E}">
        <p14:creationId xmlns:p14="http://schemas.microsoft.com/office/powerpoint/2010/main" val="2914189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6660AC-7376-4902-8EC6-3947239D0F9D}"/>
              </a:ext>
            </a:extLst>
          </p:cNvPr>
          <p:cNvSpPr>
            <a:spLocks noGrp="1"/>
          </p:cNvSpPr>
          <p:nvPr>
            <p:ph type="title"/>
          </p:nvPr>
        </p:nvSpPr>
        <p:spPr>
          <a:xfrm>
            <a:off x="838200" y="195309"/>
            <a:ext cx="10515600" cy="1083075"/>
          </a:xfrm>
          <a:ln>
            <a:noFill/>
          </a:ln>
          <a:effectLst/>
          <a:scene3d>
            <a:camera prst="orthographicFront">
              <a:rot lat="0" lon="0" rev="0"/>
            </a:camera>
            <a:lightRig rig="chilly" dir="t">
              <a:rot lat="0" lon="0" rev="18480000"/>
            </a:lightRig>
          </a:scene3d>
          <a:sp3d prstMaterial="clear">
            <a:bevelT h="63500"/>
          </a:sp3d>
        </p:spPr>
        <p:txBody>
          <a:bodyPr/>
          <a:lstStyle/>
          <a:p>
            <a:pPr algn="ctr"/>
            <a:r>
              <a:rPr lang="tr-TR" b="1" dirty="0"/>
              <a:t>İLETİŞİM TÜRLERİ</a:t>
            </a:r>
          </a:p>
        </p:txBody>
      </p:sp>
      <p:sp>
        <p:nvSpPr>
          <p:cNvPr id="3" name="İçerik Yer Tutucusu 2">
            <a:extLst>
              <a:ext uri="{FF2B5EF4-FFF2-40B4-BE49-F238E27FC236}">
                <a16:creationId xmlns:a16="http://schemas.microsoft.com/office/drawing/2014/main" id="{6F73E74F-80E9-46D2-817F-58F7DE7E0760}"/>
              </a:ext>
            </a:extLst>
          </p:cNvPr>
          <p:cNvSpPr>
            <a:spLocks noGrp="1"/>
          </p:cNvSpPr>
          <p:nvPr>
            <p:ph idx="1"/>
          </p:nvPr>
        </p:nvSpPr>
        <p:spPr>
          <a:xfrm>
            <a:off x="838200" y="1278384"/>
            <a:ext cx="10515600" cy="4898579"/>
          </a:xfrm>
        </p:spPr>
        <p:txBody>
          <a:bodyPr/>
          <a:lstStyle/>
          <a:p>
            <a:r>
              <a:rPr lang="tr-TR" sz="3200" dirty="0"/>
              <a:t>Sözel iletişim</a:t>
            </a:r>
          </a:p>
          <a:p>
            <a:r>
              <a:rPr lang="tr-TR" sz="3200" dirty="0"/>
              <a:t>Sözel olmayan iletişim</a:t>
            </a:r>
          </a:p>
          <a:p>
            <a:pPr marL="0" indent="0">
              <a:buNone/>
            </a:pPr>
            <a:endParaRPr lang="tr-TR" dirty="0"/>
          </a:p>
        </p:txBody>
      </p:sp>
      <p:pic>
        <p:nvPicPr>
          <p:cNvPr id="6" name="Picture 2" descr="KİŞİLER-ARASI-İLETİŞİM-MODELİ">
            <a:extLst>
              <a:ext uri="{FF2B5EF4-FFF2-40B4-BE49-F238E27FC236}">
                <a16:creationId xmlns:a16="http://schemas.microsoft.com/office/drawing/2014/main" id="{8540ECFF-4663-4A89-8006-2DBF2ADF8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1459"/>
            <a:ext cx="12191999" cy="476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543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8F84240-78F1-4089-BD0A-92ECDE828963}"/>
              </a:ext>
            </a:extLst>
          </p:cNvPr>
          <p:cNvSpPr/>
          <p:nvPr/>
        </p:nvSpPr>
        <p:spPr>
          <a:xfrm>
            <a:off x="493776" y="324667"/>
            <a:ext cx="11311128" cy="6063198"/>
          </a:xfrm>
          <a:prstGeom prst="rect">
            <a:avLst/>
          </a:pr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endParaRPr lang="tr-TR" sz="4000" dirty="0"/>
          </a:p>
          <a:p>
            <a:pPr algn="ctr"/>
            <a:r>
              <a:rPr lang="tr-TR" sz="4000" dirty="0"/>
              <a:t>1971 Yapılan Bir Araştırmanın Sonuçlarına Göre Etkili iletişimdeki etkenler;</a:t>
            </a:r>
          </a:p>
          <a:p>
            <a:pPr algn="just"/>
            <a:r>
              <a:rPr lang="tr-TR" sz="4000" dirty="0"/>
              <a:t>     </a:t>
            </a:r>
          </a:p>
          <a:p>
            <a:pPr algn="just"/>
            <a:r>
              <a:rPr lang="tr-TR" sz="4000" dirty="0"/>
              <a:t>     % 55 Beden Dili (Sözsüz İletişim)</a:t>
            </a:r>
          </a:p>
          <a:p>
            <a:pPr algn="just"/>
            <a:endParaRPr lang="tr-TR" sz="4000" dirty="0"/>
          </a:p>
          <a:p>
            <a:pPr algn="just"/>
            <a:r>
              <a:rPr lang="tr-TR" sz="4000" dirty="0"/>
              <a:t>     %38 Ses tonu</a:t>
            </a:r>
          </a:p>
          <a:p>
            <a:pPr algn="just"/>
            <a:endParaRPr lang="tr-TR" sz="4000" dirty="0"/>
          </a:p>
          <a:p>
            <a:pPr algn="just"/>
            <a:r>
              <a:rPr lang="tr-TR" sz="4000" dirty="0"/>
              <a:t>     %7 Sözcükler</a:t>
            </a:r>
          </a:p>
          <a:p>
            <a:pPr algn="just"/>
            <a:endParaRPr lang="tr-TR" sz="2800" dirty="0"/>
          </a:p>
        </p:txBody>
      </p:sp>
    </p:spTree>
    <p:extLst>
      <p:ext uri="{BB962C8B-B14F-4D97-AF65-F5344CB8AC3E}">
        <p14:creationId xmlns:p14="http://schemas.microsoft.com/office/powerpoint/2010/main" val="2791819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36FE6E-710A-4CC1-AD48-64DF8D6D5687}"/>
              </a:ext>
            </a:extLst>
          </p:cNvPr>
          <p:cNvSpPr>
            <a:spLocks noGrp="1"/>
          </p:cNvSpPr>
          <p:nvPr>
            <p:ph type="title"/>
          </p:nvPr>
        </p:nvSpPr>
        <p:spPr>
          <a:xfrm>
            <a:off x="838200" y="237745"/>
            <a:ext cx="10515600" cy="950976"/>
          </a:xfrm>
          <a:solidFill>
            <a:schemeClr val="accent5">
              <a:lumMod val="75000"/>
            </a:schemeClr>
          </a:solidFill>
          <a:ln>
            <a:noFill/>
          </a:ln>
          <a:effectLst/>
          <a:scene3d>
            <a:camera prst="orthographicFront">
              <a:rot lat="0" lon="0" rev="0"/>
            </a:camera>
            <a:lightRig rig="chilly" dir="t">
              <a:rot lat="0" lon="0" rev="18480000"/>
            </a:lightRig>
          </a:scene3d>
          <a:sp3d prstMaterial="clear">
            <a:bevelT h="63500"/>
          </a:sp3d>
        </p:spPr>
        <p:txBody>
          <a:bodyPr/>
          <a:lstStyle/>
          <a:p>
            <a:pPr algn="ctr"/>
            <a:r>
              <a:rPr lang="tr-TR" dirty="0"/>
              <a:t>İLETİŞİM ENGELLERİ</a:t>
            </a:r>
          </a:p>
        </p:txBody>
      </p:sp>
      <p:sp>
        <p:nvSpPr>
          <p:cNvPr id="3" name="İçerik Yer Tutucusu 2">
            <a:extLst>
              <a:ext uri="{FF2B5EF4-FFF2-40B4-BE49-F238E27FC236}">
                <a16:creationId xmlns:a16="http://schemas.microsoft.com/office/drawing/2014/main" id="{EA523CD9-8080-4DEC-A29B-F1AEE9A39B35}"/>
              </a:ext>
            </a:extLst>
          </p:cNvPr>
          <p:cNvSpPr>
            <a:spLocks noGrp="1"/>
          </p:cNvSpPr>
          <p:nvPr>
            <p:ph idx="1"/>
          </p:nvPr>
        </p:nvSpPr>
        <p:spPr>
          <a:xfrm>
            <a:off x="838200" y="1408176"/>
            <a:ext cx="10515600" cy="5038344"/>
          </a:xfrm>
          <a:solidFill>
            <a:schemeClr val="accent5">
              <a:lumMod val="40000"/>
              <a:lumOff val="60000"/>
            </a:schemeClr>
          </a:solidFill>
        </p:spPr>
        <p:txBody>
          <a:bodyPr>
            <a:normAutofit fontScale="55000" lnSpcReduction="20000"/>
          </a:bodyPr>
          <a:lstStyle/>
          <a:p>
            <a:pPr>
              <a:lnSpc>
                <a:spcPct val="120000"/>
              </a:lnSpc>
            </a:pPr>
            <a:r>
              <a:rPr lang="tr-TR" sz="3200" b="1" dirty="0"/>
              <a:t>YARGILAMAK, ELEŞTİRMEK, SUÇLAMAK;</a:t>
            </a:r>
          </a:p>
          <a:p>
            <a:pPr>
              <a:lnSpc>
                <a:spcPct val="120000"/>
              </a:lnSpc>
            </a:pPr>
            <a:r>
              <a:rPr lang="tr-TR" sz="3200" b="1" dirty="0"/>
              <a:t>“SEN ZATEN TEMBELİN TEKİSİN”,”ZATEN BAŞARSAYDIN ŞAŞARIRDIM.</a:t>
            </a:r>
          </a:p>
          <a:p>
            <a:pPr>
              <a:lnSpc>
                <a:spcPct val="120000"/>
              </a:lnSpc>
            </a:pPr>
            <a:r>
              <a:rPr lang="tr-TR" sz="3200" b="1" dirty="0"/>
              <a:t>SINAMAK, SORGULAMAK, SORU SORMAK,:</a:t>
            </a:r>
          </a:p>
          <a:p>
            <a:pPr>
              <a:lnSpc>
                <a:spcPct val="120000"/>
              </a:lnSpc>
            </a:pPr>
            <a:r>
              <a:rPr lang="tr-TR" sz="3200" b="1" dirty="0"/>
              <a:t>*“NEDEN?....KİM?.....SEN NE YAPTIN ? NASIL ? </a:t>
            </a:r>
          </a:p>
          <a:p>
            <a:pPr>
              <a:lnSpc>
                <a:spcPct val="120000"/>
              </a:lnSpc>
            </a:pPr>
            <a:r>
              <a:rPr lang="tr-TR" sz="3200" b="1" dirty="0"/>
              <a:t>EMİR VERMEK, YÖNLENDİRMEK</a:t>
            </a:r>
          </a:p>
          <a:p>
            <a:pPr>
              <a:lnSpc>
                <a:spcPct val="120000"/>
              </a:lnSpc>
            </a:pPr>
            <a:r>
              <a:rPr lang="tr-TR" sz="3200" b="1" dirty="0"/>
              <a:t>AD TAKMAK, ALAY ETMEK</a:t>
            </a:r>
          </a:p>
          <a:p>
            <a:pPr>
              <a:lnSpc>
                <a:spcPct val="120000"/>
              </a:lnSpc>
            </a:pPr>
            <a:r>
              <a:rPr lang="tr-TR" sz="3200" b="1" dirty="0"/>
              <a:t>DİNLERKEN BAŞKA ŞEYLERLE İLGİLENMEK.</a:t>
            </a:r>
          </a:p>
          <a:p>
            <a:pPr>
              <a:lnSpc>
                <a:spcPct val="120000"/>
              </a:lnSpc>
            </a:pPr>
            <a:r>
              <a:rPr lang="tr-TR" sz="3200" b="1" dirty="0"/>
              <a:t>ANLATILANLARA GÜLMEK, İNSANLARI UTANDIRMAK.</a:t>
            </a:r>
          </a:p>
          <a:p>
            <a:pPr>
              <a:lnSpc>
                <a:spcPct val="120000"/>
              </a:lnSpc>
            </a:pPr>
            <a:r>
              <a:rPr lang="tr-TR" sz="3200" b="1" dirty="0"/>
              <a:t>KONUŞULANLARI YARIDA KESMEK.</a:t>
            </a:r>
          </a:p>
          <a:p>
            <a:pPr>
              <a:lnSpc>
                <a:spcPct val="120000"/>
              </a:lnSpc>
            </a:pPr>
            <a:r>
              <a:rPr lang="tr-TR" sz="3200" b="1" dirty="0"/>
              <a:t>ÇOK FAZLA KONUŞMAK.</a:t>
            </a:r>
          </a:p>
          <a:p>
            <a:pPr>
              <a:lnSpc>
                <a:spcPct val="120000"/>
              </a:lnSpc>
            </a:pPr>
            <a:r>
              <a:rPr lang="tr-TR" sz="3200" b="1" dirty="0"/>
              <a:t>SAVUNMAYA GEÇMEK.</a:t>
            </a:r>
          </a:p>
          <a:p>
            <a:pPr>
              <a:lnSpc>
                <a:spcPct val="120000"/>
              </a:lnSpc>
            </a:pPr>
            <a:r>
              <a:rPr lang="tr-TR" sz="3200" b="1" dirty="0"/>
              <a:t>SALDIRGAN TAVIRLAR TAKINMAK.</a:t>
            </a:r>
          </a:p>
          <a:p>
            <a:endParaRPr lang="tr-TR" dirty="0"/>
          </a:p>
        </p:txBody>
      </p:sp>
    </p:spTree>
    <p:extLst>
      <p:ext uri="{BB962C8B-B14F-4D97-AF65-F5344CB8AC3E}">
        <p14:creationId xmlns:p14="http://schemas.microsoft.com/office/powerpoint/2010/main" val="4183093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1EB53C-1D60-4911-92AB-1DA2E9313218}"/>
              </a:ext>
            </a:extLst>
          </p:cNvPr>
          <p:cNvSpPr>
            <a:spLocks noGrp="1"/>
          </p:cNvSpPr>
          <p:nvPr>
            <p:ph type="title"/>
          </p:nvPr>
        </p:nvSpPr>
        <p:spPr>
          <a:xfrm>
            <a:off x="838200" y="201169"/>
            <a:ext cx="10515600" cy="868680"/>
          </a:xfrm>
          <a:solidFill>
            <a:schemeClr val="accent5">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a:lstStyle/>
          <a:p>
            <a:pPr algn="ctr"/>
            <a:r>
              <a:rPr lang="tr-TR" dirty="0"/>
              <a:t>İLETİŞİM ENGELLERİ</a:t>
            </a:r>
          </a:p>
        </p:txBody>
      </p:sp>
      <p:sp>
        <p:nvSpPr>
          <p:cNvPr id="3" name="İçerik Yer Tutucusu 2">
            <a:extLst>
              <a:ext uri="{FF2B5EF4-FFF2-40B4-BE49-F238E27FC236}">
                <a16:creationId xmlns:a16="http://schemas.microsoft.com/office/drawing/2014/main" id="{F1C9A699-5AD1-4F5E-9BEF-4E636C99F0CE}"/>
              </a:ext>
            </a:extLst>
          </p:cNvPr>
          <p:cNvSpPr>
            <a:spLocks noGrp="1"/>
          </p:cNvSpPr>
          <p:nvPr>
            <p:ph idx="1"/>
          </p:nvPr>
        </p:nvSpPr>
        <p:spPr>
          <a:xfrm>
            <a:off x="838200" y="1225296"/>
            <a:ext cx="10515600" cy="5267579"/>
          </a:xfrm>
          <a:solidFill>
            <a:schemeClr val="accent5">
              <a:lumMod val="40000"/>
              <a:lumOff val="60000"/>
            </a:schemeClr>
          </a:solidFill>
        </p:spPr>
        <p:txBody>
          <a:bodyPr>
            <a:normAutofit fontScale="62500" lnSpcReduction="20000"/>
          </a:bodyPr>
          <a:lstStyle/>
          <a:p>
            <a:pPr>
              <a:lnSpc>
                <a:spcPct val="170000"/>
              </a:lnSpc>
            </a:pPr>
            <a:r>
              <a:rPr lang="tr-TR" b="1" dirty="0"/>
              <a:t>İLETİŞİMDE DİNLEMEK VE ANLAMAYA ÇALIŞMAK YERİNE HEMEN YARGILAMAK.</a:t>
            </a:r>
          </a:p>
          <a:p>
            <a:pPr>
              <a:lnSpc>
                <a:spcPct val="170000"/>
              </a:lnSpc>
            </a:pPr>
            <a:r>
              <a:rPr lang="tr-TR" b="1" dirty="0"/>
              <a:t>ZITLAŞMAK VE TARTIŞMAK.</a:t>
            </a:r>
          </a:p>
          <a:p>
            <a:pPr>
              <a:lnSpc>
                <a:spcPct val="170000"/>
              </a:lnSpc>
            </a:pPr>
            <a:r>
              <a:rPr lang="tr-TR" b="1" dirty="0"/>
              <a:t>KİŞİLERİ KARAR VERMEYE, YORUM YAPMAYA ZORLAMAK.</a:t>
            </a:r>
          </a:p>
          <a:p>
            <a:pPr>
              <a:lnSpc>
                <a:spcPct val="170000"/>
              </a:lnSpc>
            </a:pPr>
            <a:r>
              <a:rPr lang="tr-TR" b="1" dirty="0"/>
              <a:t>TEK BİR OLAYDAN GİDEREK KİŞİYİ TANIDIĞIMIZI DÜŞÜNMEK.</a:t>
            </a:r>
          </a:p>
          <a:p>
            <a:pPr>
              <a:lnSpc>
                <a:spcPct val="170000"/>
              </a:lnSpc>
            </a:pPr>
            <a:r>
              <a:rPr lang="tr-TR" b="1" dirty="0"/>
              <a:t>BEKLENTİLERİMİZİN SÖYLENENİ YORUMLAMAKTA ETKİLİ OLMASI.</a:t>
            </a:r>
          </a:p>
          <a:p>
            <a:pPr>
              <a:lnSpc>
                <a:spcPct val="170000"/>
              </a:lnSpc>
            </a:pPr>
            <a:r>
              <a:rPr lang="tr-TR" b="1" dirty="0"/>
              <a:t>KONUŞTUĞUMUZDA HERKESİN BİZİM DÜŞÜNCE VE DUYGULARIMIZI HEMEN ANLAYIP ONAYLAMASI VE PAYLAŞMASI GEREKTİĞİNE İNANMAK.</a:t>
            </a:r>
          </a:p>
          <a:p>
            <a:pPr>
              <a:lnSpc>
                <a:spcPct val="170000"/>
              </a:lnSpc>
            </a:pPr>
            <a:r>
              <a:rPr lang="tr-TR" b="1" dirty="0"/>
              <a:t>KENDİ KİŞİSEL ALGIMIZI GERÇEKMİŞ GİBİ DÜŞÜNMEK.</a:t>
            </a:r>
          </a:p>
          <a:p>
            <a:pPr>
              <a:lnSpc>
                <a:spcPct val="170000"/>
              </a:lnSpc>
            </a:pPr>
            <a:r>
              <a:rPr lang="tr-TR" b="1" dirty="0"/>
              <a:t>KENDİMİZİ, DUYGULARIMIZI İFADE ETMEKTEN KAÇINMAK, ONUN  YERİNE ANLAŞILMAYI BEKLEMEK.</a:t>
            </a:r>
          </a:p>
          <a:p>
            <a:endParaRPr lang="tr-TR" b="1" dirty="0"/>
          </a:p>
          <a:p>
            <a:endParaRPr lang="tr-TR" dirty="0"/>
          </a:p>
        </p:txBody>
      </p:sp>
    </p:spTree>
    <p:extLst>
      <p:ext uri="{BB962C8B-B14F-4D97-AF65-F5344CB8AC3E}">
        <p14:creationId xmlns:p14="http://schemas.microsoft.com/office/powerpoint/2010/main" val="3347559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3F04E1-AA81-48E8-8FCF-8C5AD35F9F3E}"/>
              </a:ext>
            </a:extLst>
          </p:cNvPr>
          <p:cNvSpPr>
            <a:spLocks noGrp="1"/>
          </p:cNvSpPr>
          <p:nvPr>
            <p:ph type="title"/>
          </p:nvPr>
        </p:nvSpPr>
        <p:spPr>
          <a:xfrm>
            <a:off x="838200" y="201169"/>
            <a:ext cx="10515600" cy="694944"/>
          </a:xfrm>
          <a:solidFill>
            <a:schemeClr val="accent2">
              <a:lumMod val="75000"/>
            </a:schemeClr>
          </a:solidFill>
          <a:ln>
            <a:noFill/>
          </a:ln>
          <a:effectLst/>
          <a:scene3d>
            <a:camera prst="orthographicFront">
              <a:rot lat="0" lon="0" rev="0"/>
            </a:camera>
            <a:lightRig rig="chilly" dir="t">
              <a:rot lat="0" lon="0" rev="18480000"/>
            </a:lightRig>
          </a:scene3d>
          <a:sp3d prstMaterial="clear">
            <a:bevelT h="63500"/>
          </a:sp3d>
        </p:spPr>
        <p:txBody>
          <a:bodyPr>
            <a:normAutofit/>
          </a:bodyPr>
          <a:lstStyle/>
          <a:p>
            <a:pPr algn="ctr"/>
            <a:r>
              <a:rPr lang="tr-TR" dirty="0"/>
              <a:t>İLETİŞİMİN KURALLARI</a:t>
            </a:r>
          </a:p>
        </p:txBody>
      </p:sp>
      <p:sp>
        <p:nvSpPr>
          <p:cNvPr id="3" name="İçerik Yer Tutucusu 2">
            <a:extLst>
              <a:ext uri="{FF2B5EF4-FFF2-40B4-BE49-F238E27FC236}">
                <a16:creationId xmlns:a16="http://schemas.microsoft.com/office/drawing/2014/main" id="{9DA51F06-C536-43BE-BB28-20F12C9D3E38}"/>
              </a:ext>
            </a:extLst>
          </p:cNvPr>
          <p:cNvSpPr>
            <a:spLocks noGrp="1"/>
          </p:cNvSpPr>
          <p:nvPr>
            <p:ph idx="1"/>
          </p:nvPr>
        </p:nvSpPr>
        <p:spPr>
          <a:xfrm>
            <a:off x="838200" y="1078992"/>
            <a:ext cx="10515600" cy="5340096"/>
          </a:xfrm>
          <a:solidFill>
            <a:schemeClr val="tx2">
              <a:lumMod val="20000"/>
              <a:lumOff val="80000"/>
            </a:schemeClr>
          </a:solidFill>
        </p:spPr>
        <p:txBody>
          <a:bodyPr>
            <a:normAutofit fontScale="62500" lnSpcReduction="20000"/>
          </a:bodyPr>
          <a:lstStyle/>
          <a:p>
            <a:r>
              <a:rPr lang="tr-TR" sz="3400" b="1" dirty="0"/>
              <a:t>Gülümsemek (yeri ve zamanı uygun olduğunda), </a:t>
            </a:r>
          </a:p>
          <a:p>
            <a:r>
              <a:rPr lang="tr-TR" sz="3400" b="1" dirty="0"/>
              <a:t>Gerçekçi ve belirli önerilerde bulunmak,</a:t>
            </a:r>
          </a:p>
          <a:p>
            <a:r>
              <a:rPr lang="tr-TR" sz="3400" b="1" dirty="0"/>
              <a:t>Yumuşak bir sesle ve acele etmeden konuşmak,</a:t>
            </a:r>
          </a:p>
          <a:p>
            <a:r>
              <a:rPr lang="tr-TR" sz="3400" b="1" dirty="0" err="1"/>
              <a:t>Empatik</a:t>
            </a:r>
            <a:r>
              <a:rPr lang="tr-TR" sz="3400" b="1" dirty="0"/>
              <a:t>, sabırlı ve kabul edici olmak,</a:t>
            </a:r>
          </a:p>
          <a:p>
            <a:r>
              <a:rPr lang="tr-TR" sz="3400" b="1" dirty="0"/>
              <a:t>Geri bildirim vermek,</a:t>
            </a:r>
          </a:p>
          <a:p>
            <a:r>
              <a:rPr lang="tr-TR" sz="3400" b="1" dirty="0"/>
              <a:t>Göz teması kurmak,</a:t>
            </a:r>
          </a:p>
          <a:p>
            <a:r>
              <a:rPr lang="tr-TR" sz="3400" b="1" dirty="0"/>
              <a:t>Beden dilini iyi yorumlamak,</a:t>
            </a:r>
          </a:p>
          <a:p>
            <a:r>
              <a:rPr lang="tr-TR" sz="3400" b="1" dirty="0"/>
              <a:t>Dikkatli bir şekilde dinlemek ve dinlediğinizi davranışlarınızla belli etmek,</a:t>
            </a:r>
          </a:p>
          <a:p>
            <a:r>
              <a:rPr lang="tr-TR" sz="3400" b="1" dirty="0"/>
              <a:t>Daha iyi anlamak için sorular sormak,</a:t>
            </a:r>
          </a:p>
          <a:p>
            <a:r>
              <a:rPr lang="tr-TR" sz="3400" b="1" dirty="0"/>
              <a:t>Açık uçlu sorular sormak,</a:t>
            </a:r>
          </a:p>
          <a:p>
            <a:r>
              <a:rPr lang="tr-TR" sz="3400" b="1" dirty="0"/>
              <a:t>Sakin ve kendinizden emin olmak,</a:t>
            </a:r>
          </a:p>
          <a:p>
            <a:r>
              <a:rPr lang="tr-TR" sz="3400" b="1" dirty="0"/>
              <a:t>Basit ve anlaşılır bir dil kullanmak,</a:t>
            </a:r>
          </a:p>
          <a:p>
            <a:r>
              <a:rPr lang="tr-TR" sz="3400" b="1" dirty="0"/>
              <a:t>Yüz yüze konuşmak,</a:t>
            </a:r>
          </a:p>
          <a:p>
            <a:r>
              <a:rPr lang="tr-TR" sz="3400" b="1" dirty="0"/>
              <a:t>Etkileşime önem vermek, uygun olduğunda dokunmak veya sarılmak,</a:t>
            </a:r>
          </a:p>
          <a:p>
            <a:r>
              <a:rPr lang="tr-TR" sz="3400" b="1" dirty="0"/>
              <a:t>Kişinin ismini kullanmak.</a:t>
            </a:r>
          </a:p>
          <a:p>
            <a:endParaRPr lang="tr-TR" dirty="0"/>
          </a:p>
        </p:txBody>
      </p:sp>
    </p:spTree>
    <p:extLst>
      <p:ext uri="{BB962C8B-B14F-4D97-AF65-F5344CB8AC3E}">
        <p14:creationId xmlns:p14="http://schemas.microsoft.com/office/powerpoint/2010/main" val="3414495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064C78-F5A7-4E3B-BCA2-CF5AC86AE004}"/>
              </a:ext>
            </a:extLst>
          </p:cNvPr>
          <p:cNvSpPr>
            <a:spLocks noGrp="1"/>
          </p:cNvSpPr>
          <p:nvPr>
            <p:ph type="title"/>
          </p:nvPr>
        </p:nvSpPr>
        <p:spPr>
          <a:xfrm>
            <a:off x="667512" y="192024"/>
            <a:ext cx="11219688" cy="640080"/>
          </a:xfrm>
          <a:ln>
            <a:noFill/>
          </a:ln>
          <a:effectLst/>
          <a:scene3d>
            <a:camera prst="orthographicFront">
              <a:rot lat="0" lon="0" rev="0"/>
            </a:camera>
            <a:lightRig rig="chilly" dir="t">
              <a:rot lat="0" lon="0" rev="18480000"/>
            </a:lightRig>
          </a:scene3d>
          <a:sp3d prstMaterial="clear">
            <a:bevelT h="63500"/>
          </a:sp3d>
        </p:spPr>
        <p:txBody>
          <a:bodyPr>
            <a:normAutofit fontScale="90000"/>
          </a:bodyPr>
          <a:lstStyle/>
          <a:p>
            <a:pPr algn="ctr"/>
            <a:r>
              <a:rPr lang="tr-TR" b="1" dirty="0"/>
              <a:t>ETKİSİZ İLETİŞİM YOLLARI </a:t>
            </a:r>
          </a:p>
        </p:txBody>
      </p:sp>
      <p:sp>
        <p:nvSpPr>
          <p:cNvPr id="3" name="İçerik Yer Tutucusu 2">
            <a:extLst>
              <a:ext uri="{FF2B5EF4-FFF2-40B4-BE49-F238E27FC236}">
                <a16:creationId xmlns:a16="http://schemas.microsoft.com/office/drawing/2014/main" id="{BB8BB11D-CFD2-4D49-8359-0CFCFBAFD3AE}"/>
              </a:ext>
            </a:extLst>
          </p:cNvPr>
          <p:cNvSpPr>
            <a:spLocks noGrp="1"/>
          </p:cNvSpPr>
          <p:nvPr>
            <p:ph idx="1"/>
          </p:nvPr>
        </p:nvSpPr>
        <p:spPr>
          <a:xfrm>
            <a:off x="667512" y="1014984"/>
            <a:ext cx="11219688" cy="5577840"/>
          </a:xfrm>
          <a:solidFill>
            <a:schemeClr val="accent6">
              <a:lumMod val="20000"/>
              <a:lumOff val="80000"/>
            </a:schemeClr>
          </a:solidFill>
        </p:spPr>
        <p:txBody>
          <a:bodyPr>
            <a:noAutofit/>
          </a:bodyPr>
          <a:lstStyle/>
          <a:p>
            <a:pPr algn="just"/>
            <a:r>
              <a:rPr lang="tr-TR" sz="2000" b="1" dirty="0">
                <a:solidFill>
                  <a:srgbClr val="FF0000"/>
                </a:solidFill>
              </a:rPr>
              <a:t>Emir Vermek, Yönlendirmek </a:t>
            </a:r>
            <a:r>
              <a:rPr lang="tr-TR" sz="2000" b="1" dirty="0"/>
              <a:t>""Hemen o yemeği bitir!"", ""Git odanı topla!"", ""Hayır öyle yapma böyle yap"" gibi cümleler Söylenenin tersini denemeye davet edebilir; isyankar davranışa ya da misillemeye yol açabilir. </a:t>
            </a:r>
          </a:p>
          <a:p>
            <a:pPr algn="just"/>
            <a:r>
              <a:rPr lang="tr-TR" sz="2000" b="1" dirty="0">
                <a:solidFill>
                  <a:srgbClr val="FF0000"/>
                </a:solidFill>
              </a:rPr>
              <a:t>Ahlak Dersi Vermek </a:t>
            </a:r>
            <a:r>
              <a:rPr lang="tr-TR" sz="2000" b="1" dirty="0"/>
              <a:t>""Bütün iyi çocuklar böyle yapar."" Çocuğa otoritenin gücünü ve zorunlulukları gösterir, sen akıl edemiyorsun, ben senin yerine akıl edebilirim mesajını verir. Aynı zamanda çocuğun durumunu daha şiddetle savunmasına yol açabilir. </a:t>
            </a:r>
          </a:p>
          <a:p>
            <a:pPr algn="just"/>
            <a:r>
              <a:rPr lang="tr-TR" sz="2000" b="1" dirty="0">
                <a:solidFill>
                  <a:srgbClr val="FF0000"/>
                </a:solidFill>
              </a:rPr>
              <a:t>Uyarmak, Göz Dağı Vermek </a:t>
            </a:r>
            <a:r>
              <a:rPr lang="tr-TR" sz="2000" b="1" dirty="0"/>
              <a:t>""Eğer evin içinde top oynamaya devam edersen, o topu keserim."" Bu tarz mesajlarla ise çocuk sindirilmiş olacaktır. Ayrıca gücenme, kızgınlık, isyankarlığa neden olabilir. </a:t>
            </a:r>
          </a:p>
          <a:p>
            <a:pPr algn="just"/>
            <a:r>
              <a:rPr lang="tr-TR" sz="2000" b="1" dirty="0">
                <a:solidFill>
                  <a:srgbClr val="FF0000"/>
                </a:solidFill>
              </a:rPr>
              <a:t>Öğüt Vermek, Çözüm ve Öneri Getirmek </a:t>
            </a:r>
            <a:r>
              <a:rPr lang="tr-TR" sz="2000" b="1" dirty="0"/>
              <a:t>""Buna üzülmekle vakit geçireceğine git giysilerini topla!"" Çocuğa kendisinin kararlar alamayacağı ve dıştan denetimli olmaları gerektiği mesajını verir. Çocukta direnç ve isyan yaratabilir. </a:t>
            </a:r>
          </a:p>
          <a:p>
            <a:pPr algn="just"/>
            <a:r>
              <a:rPr lang="tr-TR" sz="2000" b="1" dirty="0">
                <a:solidFill>
                  <a:srgbClr val="FF0000"/>
                </a:solidFill>
              </a:rPr>
              <a:t>Öğretmek, Nutuk Çekmek, Mantıklı Düşünceler Önermek </a:t>
            </a:r>
            <a:r>
              <a:rPr lang="tr-TR" sz="2000" b="1" dirty="0"/>
              <a:t>Bu mesajlar sorun yaşanmadığı durumlarda veya yeni bir şey yapmayı öğrenirken sorun yaratmayabilir. Fakat bir sorun anında bu mesajlar verilirse çocukta yetersizlik duygusu, küsme ve söylenenlere cevap vermeme gibi sonuçlar doğurabilir. </a:t>
            </a:r>
          </a:p>
          <a:p>
            <a:pPr algn="just"/>
            <a:r>
              <a:rPr lang="tr-TR" sz="2000" b="1" dirty="0">
                <a:solidFill>
                  <a:srgbClr val="FF0000"/>
                </a:solidFill>
              </a:rPr>
              <a:t>Yargılamak, Eleştirmek, Ad takmak</a:t>
            </a:r>
            <a:r>
              <a:rPr lang="tr-TR" sz="2000" b="1" dirty="0"/>
              <a:t> ""Şapşal"", ""Bebek gibi ağlama"", ""Kötü çocuklar gibi davranma"" vb. olumsuz değerlendirmeler içeren bu mesajlar çocuğun kendisini değersiz hissetmesine neden olur, benlik imajlarını olumsuz etkiler, çocuk yargı ve eleştirileri gerçek olarak algılar. </a:t>
            </a:r>
          </a:p>
        </p:txBody>
      </p:sp>
    </p:spTree>
    <p:extLst>
      <p:ext uri="{BB962C8B-B14F-4D97-AF65-F5344CB8AC3E}">
        <p14:creationId xmlns:p14="http://schemas.microsoft.com/office/powerpoint/2010/main" val="377759756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1579</Words>
  <Application>Microsoft Office PowerPoint</Application>
  <PresentationFormat>Geniş ekran</PresentationFormat>
  <Paragraphs>191</Paragraphs>
  <Slides>35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35</vt:i4>
      </vt:variant>
    </vt:vector>
  </HeadingPairs>
  <TitlesOfParts>
    <vt:vector size="39" baseType="lpstr">
      <vt:lpstr>Arial</vt:lpstr>
      <vt:lpstr>Calibri</vt:lpstr>
      <vt:lpstr>Calibri Light</vt:lpstr>
      <vt:lpstr>Office Teması</vt:lpstr>
      <vt:lpstr>KEPEZ REHBERLİK ve ARAŞTIRMA MERKEZİ ARİFE TANSEL  </vt:lpstr>
      <vt:lpstr>İLETİŞİM NEDİR ?</vt:lpstr>
      <vt:lpstr>İLETİŞİMİN ÖNEMİ </vt:lpstr>
      <vt:lpstr>İLETİŞİM TÜRLERİ</vt:lpstr>
      <vt:lpstr>PowerPoint Sunusu</vt:lpstr>
      <vt:lpstr>İLETİŞİM ENGELLERİ</vt:lpstr>
      <vt:lpstr>İLETİŞİM ENGELLERİ</vt:lpstr>
      <vt:lpstr>İLETİŞİMİN KURALLARI</vt:lpstr>
      <vt:lpstr>ETKİSİZ İLETİŞİM YOLLARI </vt:lpstr>
      <vt:lpstr>PowerPoint Sunusu</vt:lpstr>
      <vt:lpstr>ETKİLİ İLETİŞİM BECERİLERİ</vt:lpstr>
      <vt:lpstr>PowerPoint Sunusu</vt:lpstr>
      <vt:lpstr>PowerPoint Sunusu</vt:lpstr>
      <vt:lpstr>PowerPoint Sunusu</vt:lpstr>
      <vt:lpstr>PowerPoint Sunusu</vt:lpstr>
      <vt:lpstr>EMPATİ KURMANIN AVANTAJLARI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KEPEZ REHBERLİK ve ARAŞTIRMA MERKEZİ ARİFE TANSEL</dc:title>
  <dc:creator>Arife Tansel</dc:creator>
  <cp:lastModifiedBy>SAFAK</cp:lastModifiedBy>
  <cp:revision>58</cp:revision>
  <dcterms:created xsi:type="dcterms:W3CDTF">2019-11-17T16:13:10Z</dcterms:created>
  <dcterms:modified xsi:type="dcterms:W3CDTF">2019-11-28T13:00:10Z</dcterms:modified>
</cp:coreProperties>
</file>